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sldIdLst>
    <p:sldId id="477" r:id="rId11"/>
    <p:sldId id="572" r:id="rId12"/>
    <p:sldId id="573" r:id="rId13"/>
    <p:sldId id="574" r:id="rId14"/>
    <p:sldId id="575" r:id="rId15"/>
    <p:sldId id="576" r:id="rId16"/>
    <p:sldId id="577" r:id="rId17"/>
    <p:sldId id="578" r:id="rId18"/>
    <p:sldId id="579" r:id="rId19"/>
    <p:sldId id="1654" r:id="rId20"/>
    <p:sldId id="1655" r:id="rId21"/>
    <p:sldId id="1656" r:id="rId22"/>
    <p:sldId id="581" r:id="rId23"/>
    <p:sldId id="582" r:id="rId24"/>
    <p:sldId id="583" r:id="rId25"/>
    <p:sldId id="584" r:id="rId26"/>
    <p:sldId id="585" r:id="rId27"/>
    <p:sldId id="1660" r:id="rId28"/>
    <p:sldId id="586" r:id="rId29"/>
    <p:sldId id="609" r:id="rId30"/>
    <p:sldId id="610" r:id="rId31"/>
    <p:sldId id="611" r:id="rId32"/>
    <p:sldId id="653" r:id="rId33"/>
    <p:sldId id="654" r:id="rId34"/>
    <p:sldId id="675" r:id="rId35"/>
    <p:sldId id="1687" r:id="rId36"/>
    <p:sldId id="1688" r:id="rId37"/>
    <p:sldId id="1680" r:id="rId38"/>
    <p:sldId id="1681" r:id="rId39"/>
    <p:sldId id="1682" r:id="rId40"/>
    <p:sldId id="1683" r:id="rId41"/>
    <p:sldId id="1689" r:id="rId42"/>
    <p:sldId id="1690" r:id="rId43"/>
    <p:sldId id="1691" r:id="rId44"/>
    <p:sldId id="1692" r:id="rId45"/>
    <p:sldId id="1693" r:id="rId46"/>
    <p:sldId id="1694" r:id="rId47"/>
    <p:sldId id="1695" r:id="rId48"/>
    <p:sldId id="1696" r:id="rId49"/>
    <p:sldId id="1697" r:id="rId50"/>
    <p:sldId id="1703" r:id="rId51"/>
    <p:sldId id="1699" r:id="rId52"/>
    <p:sldId id="1700" r:id="rId53"/>
    <p:sldId id="1702" r:id="rId54"/>
    <p:sldId id="1704" r:id="rId55"/>
    <p:sldId id="1710" r:id="rId56"/>
  </p:sldIdLst>
  <p:sldSz cx="9144000" cy="6858000" type="screen4x3"/>
  <p:notesSz cx="6858000" cy="9144000"/>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0" userDrawn="1">
          <p15:clr>
            <a:srgbClr val="A4A3A4"/>
          </p15:clr>
        </p15:guide>
        <p15:guide id="2" pos="2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72"/>
      </p:cViewPr>
      <p:guideLst>
        <p:guide orient="horz" pos="2140"/>
        <p:guide pos="2808"/>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tags" Target="tags/tag7.xml"/><Relationship Id="rId6" Type="http://schemas.openxmlformats.org/officeDocument/2006/relationships/slideMaster" Target="slideMasters/slideMaster5.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blinds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435100"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5259769" y="1447800"/>
            <a:ext cx="3674682" cy="4800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8" cy="59737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435100" y="274638"/>
            <a:ext cx="5515826" cy="597376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02412" y="2588281"/>
            <a:ext cx="8139178" cy="899167"/>
          </a:xfrm>
        </p:spPr>
        <p:txBody>
          <a:bodyPr rIns="25400" anchor="t">
            <a:noAutofit/>
          </a:bodyPr>
          <a:lstStyle>
            <a:lvl1pPr algn="ctr">
              <a:defRPr sz="4050" b="0" spc="600">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502412" y="3566160"/>
            <a:ext cx="8139178" cy="950984"/>
          </a:xfrm>
        </p:spPr>
        <p:txBody>
          <a:bodyPr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432000"/>
            <a:ext cx="8139178" cy="648000"/>
          </a:xfrm>
        </p:spPr>
        <p:txBody>
          <a:bodyPr rtlCol="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502412" y="1296000"/>
            <a:ext cx="8139178" cy="5041355"/>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02448" y="3808730"/>
            <a:ext cx="8139178" cy="624845"/>
          </a:xfrm>
        </p:spPr>
        <p:txBody>
          <a:bodyPr rIns="63500" anchor="t">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02444" y="4511675"/>
            <a:ext cx="8139178" cy="1077985"/>
          </a:xfrm>
        </p:spPr>
        <p:txBody>
          <a:bodyPr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432000"/>
            <a:ext cx="8139178" cy="648000"/>
          </a:xfrm>
        </p:spPr>
        <p:txBody>
          <a:bodyPr rtlCol="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502448" y="1296000"/>
            <a:ext cx="3962432" cy="504000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412" y="432000"/>
            <a:ext cx="8139178" cy="648000"/>
          </a:xfrm>
        </p:spPr>
        <p:txBody>
          <a:bodyPr rtlCol="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502448" y="1296000"/>
            <a:ext cx="3962432" cy="381003"/>
          </a:xfrm>
        </p:spPr>
        <p:txBody>
          <a:bodyPr tIns="38100" rIns="76200" bIns="3810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02444" y="1789043"/>
            <a:ext cx="3962400" cy="455223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4676813" y="1296000"/>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sym typeface="+mn-ea"/>
              </a:rPr>
              <a:t>单击此处编辑母版文本样式</a:t>
            </a:r>
            <a:endParaRPr lang="zh-CN" altLang="en-US" noProof="1" smtClean="0">
              <a:sym typeface="+mn-ea"/>
            </a:endParaRPr>
          </a:p>
        </p:txBody>
      </p:sp>
      <p:sp>
        <p:nvSpPr>
          <p:cNvPr id="6" name="内容占位符 5"/>
          <p:cNvSpPr>
            <a:spLocks noGrp="1"/>
          </p:cNvSpPr>
          <p:nvPr>
            <p:ph sz="quarter" idx="4"/>
          </p:nvPr>
        </p:nvSpPr>
        <p:spPr>
          <a:xfrm>
            <a:off x="4676813" y="1789043"/>
            <a:ext cx="3962432" cy="455223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02448" y="1296000"/>
            <a:ext cx="3962432" cy="504000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4679194" y="1296000"/>
            <a:ext cx="3962432" cy="504000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noProof="1">
                <a:sym typeface="+mn-ea"/>
              </a:rPr>
              <a:t>单击此处编辑母版文本样式</a:t>
            </a:r>
            <a:endParaRPr noProof="1">
              <a:sym typeface="+mn-ea"/>
            </a:endParaRPr>
          </a:p>
        </p:txBody>
      </p:sp>
      <p:sp>
        <p:nvSpPr>
          <p:cNvPr id="9" name="标题 8"/>
          <p:cNvSpPr>
            <a:spLocks noGrp="1"/>
          </p:cNvSpPr>
          <p:nvPr>
            <p:ph type="title"/>
          </p:nvPr>
        </p:nvSpPr>
        <p:spPr/>
        <p:txBody>
          <a:body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502412" y="2588281"/>
            <a:ext cx="8139178" cy="899167"/>
          </a:xfrm>
        </p:spPr>
        <p:txBody>
          <a:bodyPr rIns="25400" rtlCol="0" anchor="t">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lang="zh-CN" altLang="en-US" noProof="1" smtClean="0">
                <a:sym typeface="+mn-ea"/>
              </a:rPr>
              <a:t>单击此处编辑母版标题样式</a:t>
            </a:r>
            <a:endParaRPr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6.xml"/><Relationship Id="rId13" Type="http://schemas.openxmlformats.org/officeDocument/2006/relationships/image" Target="../media/image4.png"/><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5" Type="http://schemas.openxmlformats.org/officeDocument/2006/relationships/theme" Target="../theme/theme7.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8" Type="http://schemas.openxmlformats.org/officeDocument/2006/relationships/theme" Target="../theme/theme9.xml"/><Relationship Id="rId17" Type="http://schemas.openxmlformats.org/officeDocument/2006/relationships/tags" Target="../tags/tag6.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饼形 6"/>
          <p:cNvSpPr/>
          <p:nvPr/>
        </p:nvSpPr>
        <p:spPr>
          <a:xfrm>
            <a:off x="-717550" y="-717550"/>
            <a:ext cx="1539875" cy="1539875"/>
          </a:xfrm>
          <a:custGeom>
            <a:avLst/>
            <a:gdLst/>
            <a:ahLst/>
            <a:cxnLst>
              <a:cxn ang="0">
                <a:pos x="1539875" y="769938"/>
              </a:cxn>
              <a:cxn ang="0">
                <a:pos x="1539875" y="769938"/>
              </a:cxn>
              <a:cxn ang="0">
                <a:pos x="769938" y="1539875"/>
              </a:cxn>
              <a:cxn ang="0">
                <a:pos x="769462" y="1539874"/>
              </a:cxn>
              <a:cxn ang="0">
                <a:pos x="769938" y="769938"/>
              </a:cxn>
              <a:cxn ang="0">
                <a:pos x="1539875" y="769938"/>
              </a:cxn>
            </a:cxnLst>
            <a:rect l="0" t="0" r="0" b="0"/>
            <a:pathLst>
              <a:path w="1638300" h="1638300">
                <a:moveTo>
                  <a:pt x="1638300" y="819150"/>
                </a:moveTo>
                <a:lnTo>
                  <a:pt x="1638300" y="819150"/>
                </a:lnTo>
                <a:cubicBezTo>
                  <a:pt x="1638300" y="1271554"/>
                  <a:pt x="1271554" y="1638300"/>
                  <a:pt x="819150" y="1638300"/>
                </a:cubicBezTo>
                <a:cubicBezTo>
                  <a:pt x="818981" y="1638300"/>
                  <a:pt x="818812" y="1638299"/>
                  <a:pt x="818644" y="1638299"/>
                </a:cubicBezTo>
                <a:lnTo>
                  <a:pt x="819150" y="819150"/>
                </a:lnTo>
                <a:lnTo>
                  <a:pt x="1638300" y="819150"/>
                </a:lnTo>
                <a:close/>
              </a:path>
            </a:pathLst>
          </a:custGeom>
          <a:solidFill>
            <a:srgbClr val="FFFAF2">
              <a:alpha val="32941"/>
            </a:srgbClr>
          </a:solidFill>
          <a:ln w="3175" cap="rnd" cmpd="sng">
            <a:solidFill>
              <a:srgbClr val="DAC295">
                <a:alpha val="100000"/>
              </a:srgbClr>
            </a:solidFill>
            <a:prstDash val="solid"/>
            <a:round/>
            <a:headEnd type="none" w="med" len="med"/>
            <a:tailEnd type="none" w="med" len="med"/>
          </a:ln>
        </p:spPr>
        <p:txBody>
          <a:bodyPr/>
          <a:lstStyle/>
          <a:p>
            <a:endParaRPr lang="zh-CN" altLang="en-US"/>
          </a:p>
        </p:txBody>
      </p:sp>
      <p:sp>
        <p:nvSpPr>
          <p:cNvPr id="1027" name="椭圆 7"/>
          <p:cNvSpPr>
            <a:spLocks noChangeArrowheads="1"/>
          </p:cNvSpPr>
          <p:nvPr/>
        </p:nvSpPr>
        <p:spPr bwMode="auto">
          <a:xfrm>
            <a:off x="168275" y="20638"/>
            <a:ext cx="1703388" cy="1703388"/>
          </a:xfrm>
          <a:prstGeom prst="ellipse">
            <a:avLst/>
          </a:prstGeom>
          <a:noFill/>
          <a:ln w="27305" cap="rnd">
            <a:solidFill>
              <a:srgbClr val="FFF5D5"/>
            </a:solidFill>
            <a:round/>
          </a:ln>
          <a:effectLst>
            <a:outerShdw dist="25400" dir="5400000" algn="ctr" rotWithShape="0">
              <a:srgbClr val="B4A487">
                <a:alpha val="75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nvGrpSpPr>
          <p:cNvPr id="1028" name="组合 1027"/>
          <p:cNvGrpSpPr/>
          <p:nvPr/>
        </p:nvGrpSpPr>
        <p:grpSpPr>
          <a:xfrm>
            <a:off x="165100" y="1036638"/>
            <a:ext cx="1169988" cy="1169987"/>
            <a:chOff x="0" y="0"/>
            <a:chExt cx="737" cy="737"/>
          </a:xfrm>
        </p:grpSpPr>
        <p:pic>
          <p:nvPicPr>
            <p:cNvPr id="1036" name="同心圆 10"/>
            <p:cNvPicPr/>
            <p:nvPr/>
          </p:nvPicPr>
          <p:blipFill>
            <a:blip r:embed="rId13"/>
            <a:stretch>
              <a:fillRect/>
            </a:stretch>
          </p:blipFill>
          <p:spPr>
            <a:xfrm>
              <a:off x="0" y="0"/>
              <a:ext cx="737" cy="737"/>
            </a:xfrm>
            <a:prstGeom prst="rect">
              <a:avLst/>
            </a:prstGeom>
            <a:noFill/>
            <a:ln w="9525">
              <a:noFill/>
            </a:ln>
          </p:spPr>
        </p:pic>
        <p:sp>
          <p:nvSpPr>
            <p:cNvPr id="1037" name="Text Box 6"/>
            <p:cNvSpPr txBox="1">
              <a:spLocks noChangeArrowheads="1"/>
            </p:cNvSpPr>
            <p:nvPr/>
          </p:nvSpPr>
          <p:spPr bwMode="auto">
            <a:xfrm rot="2315674">
              <a:off x="115" y="113"/>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sp>
        <p:nvSpPr>
          <p:cNvPr id="2"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1030"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31"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4" name="日期占位符 23"/>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1035" name="页脚占位符 9"/>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latin typeface="Comic Sans MS" panose="030F0702030302020204" pitchFamily="66"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3" name="灯片编号占位符 21"/>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latin typeface="Comic Sans MS" panose="030F0702030302020204" pitchFamily="66" charset="0"/>
              </a:defRPr>
            </a:lvl1p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
        <p:nvSpPr>
          <p:cNvPr id="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26A5C">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b="1"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050" name="饼形 6"/>
          <p:cNvSpPr/>
          <p:nvPr/>
        </p:nvSpPr>
        <p:spPr>
          <a:xfrm>
            <a:off x="-717550" y="-717550"/>
            <a:ext cx="1539875" cy="1539875"/>
          </a:xfrm>
          <a:custGeom>
            <a:avLst/>
            <a:gdLst/>
            <a:ahLst/>
            <a:cxnLst>
              <a:cxn ang="0">
                <a:pos x="1539875" y="769938"/>
              </a:cxn>
              <a:cxn ang="0">
                <a:pos x="1539875" y="769938"/>
              </a:cxn>
              <a:cxn ang="0">
                <a:pos x="769938" y="1539875"/>
              </a:cxn>
              <a:cxn ang="0">
                <a:pos x="769462" y="1539874"/>
              </a:cxn>
              <a:cxn ang="0">
                <a:pos x="769938" y="769938"/>
              </a:cxn>
              <a:cxn ang="0">
                <a:pos x="1539875" y="769938"/>
              </a:cxn>
            </a:cxnLst>
            <a:rect l="0" t="0" r="0" b="0"/>
            <a:pathLst>
              <a:path w="1638300" h="1638300">
                <a:moveTo>
                  <a:pt x="1638300" y="819150"/>
                </a:moveTo>
                <a:lnTo>
                  <a:pt x="1638300" y="819150"/>
                </a:lnTo>
                <a:cubicBezTo>
                  <a:pt x="1638300" y="1271554"/>
                  <a:pt x="1271554" y="1638300"/>
                  <a:pt x="819150" y="1638300"/>
                </a:cubicBezTo>
                <a:cubicBezTo>
                  <a:pt x="818981" y="1638300"/>
                  <a:pt x="818812" y="1638299"/>
                  <a:pt x="818644" y="1638299"/>
                </a:cubicBezTo>
                <a:lnTo>
                  <a:pt x="819150" y="819150"/>
                </a:lnTo>
                <a:lnTo>
                  <a:pt x="1638300" y="819150"/>
                </a:lnTo>
                <a:close/>
              </a:path>
            </a:pathLst>
          </a:custGeom>
          <a:solidFill>
            <a:srgbClr val="FFFAF2">
              <a:alpha val="32941"/>
            </a:srgbClr>
          </a:solidFill>
          <a:ln w="3175" cap="rnd" cmpd="sng">
            <a:solidFill>
              <a:srgbClr val="DAC295">
                <a:alpha val="100000"/>
              </a:srgbClr>
            </a:solidFill>
            <a:prstDash val="solid"/>
            <a:round/>
            <a:headEnd type="none" w="med" len="med"/>
            <a:tailEnd type="none" w="med" len="med"/>
          </a:ln>
        </p:spPr>
        <p:txBody>
          <a:bodyPr/>
          <a:lstStyle/>
          <a:p>
            <a:endParaRPr lang="zh-CN" altLang="en-US"/>
          </a:p>
        </p:txBody>
      </p:sp>
      <p:sp>
        <p:nvSpPr>
          <p:cNvPr id="2051" name="椭圆 7"/>
          <p:cNvSpPr>
            <a:spLocks noChangeArrowheads="1"/>
          </p:cNvSpPr>
          <p:nvPr/>
        </p:nvSpPr>
        <p:spPr bwMode="auto">
          <a:xfrm>
            <a:off x="168275" y="20638"/>
            <a:ext cx="1703388" cy="1703388"/>
          </a:xfrm>
          <a:prstGeom prst="ellipse">
            <a:avLst/>
          </a:prstGeom>
          <a:noFill/>
          <a:ln w="27305" cap="rnd">
            <a:solidFill>
              <a:srgbClr val="FFF5D5"/>
            </a:solidFill>
            <a:round/>
          </a:ln>
          <a:effectLst>
            <a:outerShdw dist="25400" dir="5400000" algn="ctr" rotWithShape="0">
              <a:srgbClr val="B4A487">
                <a:alpha val="75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nvGrpSpPr>
          <p:cNvPr id="2052" name="组合 2051"/>
          <p:cNvGrpSpPr/>
          <p:nvPr/>
        </p:nvGrpSpPr>
        <p:grpSpPr>
          <a:xfrm>
            <a:off x="165100" y="1036638"/>
            <a:ext cx="1169988" cy="1169987"/>
            <a:chOff x="0" y="0"/>
            <a:chExt cx="737" cy="737"/>
          </a:xfrm>
        </p:grpSpPr>
        <p:pic>
          <p:nvPicPr>
            <p:cNvPr id="2064" name="同心圆 10"/>
            <p:cNvPicPr/>
            <p:nvPr/>
          </p:nvPicPr>
          <p:blipFill>
            <a:blip r:embed="rId13"/>
            <a:stretch>
              <a:fillRect/>
            </a:stretch>
          </p:blipFill>
          <p:spPr>
            <a:xfrm>
              <a:off x="0" y="0"/>
              <a:ext cx="737" cy="737"/>
            </a:xfrm>
            <a:prstGeom prst="rect">
              <a:avLst/>
            </a:prstGeom>
            <a:noFill/>
            <a:ln w="9525">
              <a:noFill/>
            </a:ln>
          </p:spPr>
        </p:pic>
        <p:sp>
          <p:nvSpPr>
            <p:cNvPr id="2065" name="Text Box 6"/>
            <p:cNvSpPr txBox="1">
              <a:spLocks noChangeArrowheads="1"/>
            </p:cNvSpPr>
            <p:nvPr/>
          </p:nvSpPr>
          <p:spPr bwMode="auto">
            <a:xfrm rot="2315674">
              <a:off x="115" y="113"/>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sp>
        <p:nvSpPr>
          <p:cNvPr id="2"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205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26A5C">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nvGrpSpPr>
          <p:cNvPr id="2055" name="组合 2056"/>
          <p:cNvGrpSpPr/>
          <p:nvPr/>
        </p:nvGrpSpPr>
        <p:grpSpPr>
          <a:xfrm>
            <a:off x="914400" y="1408113"/>
            <a:ext cx="231775" cy="225425"/>
            <a:chOff x="0" y="0"/>
            <a:chExt cx="146" cy="142"/>
          </a:xfrm>
        </p:grpSpPr>
        <p:pic>
          <p:nvPicPr>
            <p:cNvPr id="2062" name="椭圆 12"/>
            <p:cNvPicPr/>
            <p:nvPr/>
          </p:nvPicPr>
          <p:blipFill>
            <a:blip r:embed="rId14"/>
            <a:stretch>
              <a:fillRect/>
            </a:stretch>
          </p:blipFill>
          <p:spPr>
            <a:xfrm>
              <a:off x="0" y="0"/>
              <a:ext cx="146" cy="142"/>
            </a:xfrm>
            <a:prstGeom prst="rect">
              <a:avLst/>
            </a:prstGeom>
            <a:noFill/>
            <a:ln w="9525">
              <a:noFill/>
            </a:ln>
          </p:spPr>
        </p:pic>
        <p:sp>
          <p:nvSpPr>
            <p:cNvPr id="2063" name="Text Box 11"/>
            <p:cNvSpPr txBox="1">
              <a:spLocks noChangeArrowheads="1"/>
            </p:cNvSpPr>
            <p:nvPr/>
          </p:nvSpPr>
          <p:spPr bwMode="auto">
            <a:xfrm>
              <a:off x="24" y="23"/>
              <a:ext cx="9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chemeClr val="tx1"/>
                </a:solidFill>
                <a:effectLst/>
                <a:uLnTx/>
                <a:uFillTx/>
                <a:latin typeface="Gill Sans MT" panose="020B0502020104020203" pitchFamily="34" charset="0"/>
                <a:ea typeface="华文中宋" panose="02010600040101010101" pitchFamily="2" charset="-122"/>
                <a:cs typeface="+mn-cs"/>
              </a:endParaRPr>
            </a:p>
          </p:txBody>
        </p:sp>
      </p:grpSp>
      <p:sp>
        <p:nvSpPr>
          <p:cNvPr id="2056" name="椭圆 13"/>
          <p:cNvSpPr>
            <a:spLocks noChangeArrowheads="1"/>
          </p:cNvSpPr>
          <p:nvPr/>
        </p:nvSpPr>
        <p:spPr bwMode="auto">
          <a:xfrm>
            <a:off x="1157288" y="1344613"/>
            <a:ext cx="63500" cy="65088"/>
          </a:xfrm>
          <a:prstGeom prst="ellipse">
            <a:avLst/>
          </a:prstGeom>
          <a:noFill/>
          <a:ln w="12700" cap="rnd">
            <a:solidFill>
              <a:srgbClr val="82A0B9">
                <a:alpha val="50195"/>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chemeClr val="tx1"/>
              </a:solidFill>
              <a:effectLst/>
              <a:uLnTx/>
              <a:uFillTx/>
              <a:latin typeface="Gill Sans MT" panose="020B0502020104020203" pitchFamily="34" charset="0"/>
              <a:ea typeface="华文中宋" panose="02010600040101010101" pitchFamily="2" charset="-122"/>
              <a:cs typeface="+mn-cs"/>
            </a:endParaRPr>
          </a:p>
        </p:txBody>
      </p:sp>
      <p:sp>
        <p:nvSpPr>
          <p:cNvPr id="2057"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8"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6"/>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页脚占位符 19"/>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 name="灯片编号占位符 9"/>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3074" name="矩形 12"/>
          <p:cNvSpPr>
            <a:spLocks noChangeArrowheads="1"/>
          </p:cNvSpPr>
          <p:nvPr/>
        </p:nvSpPr>
        <p:spPr bwMode="auto">
          <a:xfrm>
            <a:off x="2282825" y="0"/>
            <a:ext cx="6858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3075" name="矩形 13"/>
          <p:cNvSpPr>
            <a:spLocks noChangeArrowheads="1"/>
          </p:cNvSpPr>
          <p:nvPr/>
        </p:nvSpPr>
        <p:spPr bwMode="auto">
          <a:xfrm>
            <a:off x="2286000" y="0"/>
            <a:ext cx="76200" cy="6858000"/>
          </a:xfrm>
          <a:prstGeom prst="rect">
            <a:avLst/>
          </a:prstGeom>
          <a:solidFill>
            <a:schemeClr val="bg1"/>
          </a:solidFill>
          <a:ln>
            <a:noFill/>
          </a:ln>
          <a:effectLst>
            <a:outerShdw dist="38000" dir="10800000" algn="ctr" rotWithShape="0">
              <a:srgbClr val="726A5C">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nvGrpSpPr>
          <p:cNvPr id="3076" name="组合 3075"/>
          <p:cNvGrpSpPr/>
          <p:nvPr/>
        </p:nvGrpSpPr>
        <p:grpSpPr>
          <a:xfrm>
            <a:off x="2163763" y="2809875"/>
            <a:ext cx="231775" cy="225425"/>
            <a:chOff x="0" y="0"/>
            <a:chExt cx="146" cy="142"/>
          </a:xfrm>
        </p:grpSpPr>
        <p:pic>
          <p:nvPicPr>
            <p:cNvPr id="3083" name="椭圆 15"/>
            <p:cNvPicPr/>
            <p:nvPr/>
          </p:nvPicPr>
          <p:blipFill>
            <a:blip r:embed="rId13"/>
            <a:stretch>
              <a:fillRect/>
            </a:stretch>
          </p:blipFill>
          <p:spPr>
            <a:xfrm>
              <a:off x="0" y="0"/>
              <a:ext cx="146" cy="142"/>
            </a:xfrm>
            <a:prstGeom prst="rect">
              <a:avLst/>
            </a:prstGeom>
            <a:noFill/>
            <a:ln w="9525">
              <a:noFill/>
            </a:ln>
          </p:spPr>
        </p:pic>
        <p:sp>
          <p:nvSpPr>
            <p:cNvPr id="3084" name="Text Box 6"/>
            <p:cNvSpPr txBox="1">
              <a:spLocks noChangeArrowheads="1"/>
            </p:cNvSpPr>
            <p:nvPr/>
          </p:nvSpPr>
          <p:spPr bwMode="auto">
            <a:xfrm>
              <a:off x="25" y="22"/>
              <a:ext cx="9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chemeClr val="tx1"/>
                </a:solidFill>
                <a:effectLst/>
                <a:uLnTx/>
                <a:uFillTx/>
                <a:latin typeface="Gill Sans MT" panose="020B0502020104020203" pitchFamily="34" charset="0"/>
                <a:ea typeface="华文中宋" panose="02010600040101010101" pitchFamily="2" charset="-122"/>
                <a:cs typeface="+mn-cs"/>
              </a:endParaRPr>
            </a:p>
          </p:txBody>
        </p:sp>
      </p:grpSp>
      <p:sp>
        <p:nvSpPr>
          <p:cNvPr id="2" name="椭圆 16"/>
          <p:cNvSpPr>
            <a:spLocks noChangeArrowheads="1"/>
          </p:cNvSpPr>
          <p:nvPr/>
        </p:nvSpPr>
        <p:spPr bwMode="auto">
          <a:xfrm>
            <a:off x="2408238" y="2746375"/>
            <a:ext cx="63500" cy="63500"/>
          </a:xfrm>
          <a:prstGeom prst="ellipse">
            <a:avLst/>
          </a:prstGeom>
          <a:noFill/>
          <a:ln w="12700" cap="rnd">
            <a:solidFill>
              <a:srgbClr val="82A0B9">
                <a:alpha val="50195"/>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chemeClr val="tx1"/>
              </a:solidFill>
              <a:effectLst/>
              <a:uLnTx/>
              <a:uFillTx/>
              <a:latin typeface="Gill Sans MT" panose="020B0502020104020203" pitchFamily="34" charset="0"/>
              <a:ea typeface="华文中宋" panose="02010600040101010101" pitchFamily="2" charset="-122"/>
              <a:cs typeface="+mn-cs"/>
            </a:endParaRPr>
          </a:p>
        </p:txBody>
      </p:sp>
      <p:sp>
        <p:nvSpPr>
          <p:cNvPr id="3078"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3079"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2" name="日期占位符 3"/>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4"/>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5"/>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4098"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6"/>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101" name="页脚占位符 7"/>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102" name="灯片编号占位符 8"/>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5122"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5123"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4" name="日期占位符 4"/>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125" name="页脚占位符 5"/>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5126" name="灯片编号占位符 6"/>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grpSp>
        <p:nvGrpSpPr>
          <p:cNvPr id="6146" name="组合 6145"/>
          <p:cNvGrpSpPr/>
          <p:nvPr/>
        </p:nvGrpSpPr>
        <p:grpSpPr>
          <a:xfrm>
            <a:off x="646113" y="969963"/>
            <a:ext cx="4803775" cy="4802187"/>
            <a:chOff x="0" y="0"/>
            <a:chExt cx="3026" cy="3025"/>
          </a:xfrm>
        </p:grpSpPr>
        <p:pic>
          <p:nvPicPr>
            <p:cNvPr id="6154" name="矩形 12"/>
            <p:cNvPicPr/>
            <p:nvPr/>
          </p:nvPicPr>
          <p:blipFill>
            <a:blip r:embed="rId13"/>
            <a:stretch>
              <a:fillRect/>
            </a:stretch>
          </p:blipFill>
          <p:spPr>
            <a:xfrm>
              <a:off x="0" y="0"/>
              <a:ext cx="3026" cy="3025"/>
            </a:xfrm>
            <a:prstGeom prst="rect">
              <a:avLst/>
            </a:prstGeom>
            <a:noFill/>
            <a:ln w="9525">
              <a:noFill/>
            </a:ln>
          </p:spPr>
        </p:pic>
        <p:sp>
          <p:nvSpPr>
            <p:cNvPr id="6155" name="Text Box 4"/>
            <p:cNvSpPr txBox="1">
              <a:spLocks noChangeArrowheads="1"/>
            </p:cNvSpPr>
            <p:nvPr/>
          </p:nvSpPr>
          <p:spPr bwMode="auto">
            <a:xfrm>
              <a:off x="73" y="61"/>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3000"/>
                </a:lnSpc>
                <a:spcBef>
                  <a:spcPts val="600"/>
                </a:spcBef>
                <a:spcAft>
                  <a:spcPct val="0"/>
                </a:spcAft>
                <a:buClr>
                  <a:schemeClr val="accent1"/>
                </a:buClr>
                <a:buSzPct val="80000"/>
                <a:buFont typeface="Wingdings 2" panose="05020102010507070707" pitchFamily="18" charset="2"/>
                <a:buNone/>
                <a:defRPr/>
              </a:pPr>
              <a:endParaRPr kumimoji="0" lang="en-US" altLang="zh-CN" sz="3200" b="0" i="0" u="none" strike="noStrike" kern="1200" cap="none" spc="0" normalizeH="0" baseline="0" noProof="0" smtClean="0">
                <a:ln>
                  <a:noFill/>
                </a:ln>
                <a:solidFill>
                  <a:schemeClr val="tx1"/>
                </a:solidFill>
                <a:effectLst/>
                <a:uLnTx/>
                <a:uFillTx/>
                <a:latin typeface="Gill Sans MT" panose="020B0502020104020203" pitchFamily="34" charset="0"/>
                <a:ea typeface="华文中宋" panose="02010600040101010101" pitchFamily="2" charset="-122"/>
                <a:cs typeface="+mn-cs"/>
              </a:endParaRPr>
            </a:p>
          </p:txBody>
        </p:sp>
      </p:grpSp>
      <p:sp>
        <p:nvSpPr>
          <p:cNvPr id="2" name="流程图: 过程 13"/>
          <p:cNvSpPr>
            <a:spLocks noChangeArrowheads="1"/>
          </p:cNvSpPr>
          <p:nvPr/>
        </p:nvSpPr>
        <p:spPr bwMode="auto">
          <a:xfrm rot="-2131329">
            <a:off x="396875" y="954088"/>
            <a:ext cx="685800" cy="204788"/>
          </a:xfrm>
          <a:prstGeom prst="flowChartProcess">
            <a:avLst/>
          </a:prstGeom>
          <a:solidFill>
            <a:srgbClr val="FBFBFB">
              <a:alpha val="45097"/>
            </a:srgbClr>
          </a:solidFill>
          <a:ln w="6350" cap="rnd">
            <a:solidFill>
              <a:srgbClr val="FFFFFF"/>
            </a:solidFill>
            <a:miter lim="800000"/>
          </a:ln>
          <a:effectLst>
            <a:outerShdw dist="25398" dir="3299902" sx="96001" sy="96001" algn="tl" rotWithShape="0">
              <a:srgbClr val="F3D9A7">
                <a:alpha val="25000"/>
              </a:srgbClr>
            </a:outerShdw>
          </a:effec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6148" name="流程图: 过程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ln>
          <a:effectLst>
            <a:outerShdw dist="25398" dir="3299902" sx="96001" sy="96001" algn="tl" rotWithShape="0">
              <a:schemeClr val="bg2">
                <a:alpha val="0"/>
              </a:schemeClr>
            </a:outerShdw>
          </a:effec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6149"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6150"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53" name="日期占位符 4"/>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3" name="页脚占位符 5"/>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Arial" panose="020B0604020202020204" pitchFamily="34" charset="0"/>
              <a:ea typeface="宋体" panose="02010600030101010101" pitchFamily="2" charset="-122"/>
              <a:cs typeface="+mn-cs"/>
            </a:endParaRPr>
          </a:p>
        </p:txBody>
      </p:sp>
      <p:sp>
        <p:nvSpPr>
          <p:cNvPr id="4" name="灯片编号占位符 6"/>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7171" name="文本占位符 2"/>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日期占位符 3"/>
          <p:cNvSpPr>
            <a:spLocks noGrp="1"/>
          </p:cNvSpPr>
          <p:nvPr>
            <p:ph type="dt" sz="half"/>
          </p:nvPr>
        </p:nvSpPr>
        <p:spPr>
          <a:xfrm>
            <a:off x="457200" y="6356350"/>
            <a:ext cx="2133600" cy="365125"/>
          </a:xfrm>
          <a:prstGeom prst="rect">
            <a:avLst/>
          </a:prstGeom>
          <a:noFill/>
          <a:ln w="9525">
            <a:noFill/>
          </a:ln>
        </p:spPr>
        <p:txBody>
          <a:bodyPr anchor="ctr"/>
          <a:lstStyle>
            <a:lvl1pPr eaLnBrk="1" hangingPunct="1">
              <a:buFont typeface="Arial" panose="020B0604020202020204" pitchFamily="34" charset="0"/>
              <a:buNone/>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173" name="页脚占位符 4"/>
          <p:cNvSpPr>
            <a:spLocks noGrp="1"/>
          </p:cNvSpPr>
          <p:nvPr>
            <p:ph type="ftr" sz="quarter"/>
          </p:nvPr>
        </p:nvSpPr>
        <p:spPr>
          <a:xfrm>
            <a:off x="3124200" y="6356350"/>
            <a:ext cx="2895600" cy="365125"/>
          </a:xfrm>
          <a:prstGeom prst="rect">
            <a:avLst/>
          </a:prstGeom>
          <a:noFill/>
          <a:ln w="9525">
            <a:noFill/>
          </a:ln>
        </p:spPr>
        <p:txBody>
          <a:bodyPr anchor="ctr"/>
          <a:lstStyle>
            <a:lvl1pPr algn="ctr" eaLnBrk="1" hangingPunct="1">
              <a:buFont typeface="Arial" panose="020B0604020202020204" pitchFamily="34" charset="0"/>
              <a:buNone/>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174"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7175" name="Picture 2" descr="zym"/>
          <p:cNvPicPr>
            <a:picLocks noChangeAspect="1"/>
          </p:cNvPicPr>
          <p:nvPr/>
        </p:nvPicPr>
        <p:blipFill>
          <a:blip r:embed="rId12"/>
          <a:stretch>
            <a:fillRect/>
          </a:stretch>
        </p:blipFill>
        <p:spPr>
          <a:xfrm>
            <a:off x="0" y="0"/>
            <a:ext cx="9144000" cy="6858000"/>
          </a:xfrm>
          <a:prstGeom prst="rect">
            <a:avLst/>
          </a:prstGeom>
          <a:noFill/>
          <a:ln w="9525">
            <a:noFill/>
          </a:ln>
        </p:spPr>
      </p:pic>
      <p:pic>
        <p:nvPicPr>
          <p:cNvPr id="7176" name="Picture 27" descr="zym 副本1"/>
          <p:cNvPicPr>
            <a:picLocks noChangeAspect="1"/>
          </p:cNvPicPr>
          <p:nvPr/>
        </p:nvPicPr>
        <p:blipFill>
          <a:blip r:embed="rId13"/>
          <a:stretch>
            <a:fillRect/>
          </a:stretch>
        </p:blipFill>
        <p:spPr>
          <a:xfrm>
            <a:off x="0" y="2411413"/>
            <a:ext cx="9144000" cy="2035175"/>
          </a:xfrm>
          <a:prstGeom prst="rect">
            <a:avLst/>
          </a:prstGeom>
          <a:noFill/>
          <a:ln w="9525">
            <a:noFill/>
          </a:ln>
        </p:spPr>
      </p:pic>
      <p:pic>
        <p:nvPicPr>
          <p:cNvPr id="7177" name="Picture 26" descr="zym 副本"/>
          <p:cNvPicPr>
            <a:picLocks noChangeAspect="1"/>
          </p:cNvPicPr>
          <p:nvPr/>
        </p:nvPicPr>
        <p:blipFill>
          <a:blip r:embed="rId14"/>
          <a:stretch>
            <a:fillRect/>
          </a:stretch>
        </p:blipFill>
        <p:spPr>
          <a:xfrm>
            <a:off x="34925" y="3427413"/>
            <a:ext cx="3384550" cy="33845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blinds dir="vert"/>
  </p:transition>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1"/>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Font typeface="Arial" panose="020B0604020202020204" pitchFamily="34" charset="0"/>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8194" name="饼形 6"/>
          <p:cNvSpPr/>
          <p:nvPr/>
        </p:nvSpPr>
        <p:spPr>
          <a:xfrm>
            <a:off x="-717550" y="-717550"/>
            <a:ext cx="1539875" cy="1539875"/>
          </a:xfrm>
          <a:custGeom>
            <a:avLst/>
            <a:gdLst/>
            <a:ahLst/>
            <a:cxnLst>
              <a:cxn ang="0">
                <a:pos x="1539875" y="769938"/>
              </a:cxn>
              <a:cxn ang="0">
                <a:pos x="1539875" y="769938"/>
              </a:cxn>
              <a:cxn ang="0">
                <a:pos x="769938" y="1539875"/>
              </a:cxn>
              <a:cxn ang="0">
                <a:pos x="769462" y="1539874"/>
              </a:cxn>
              <a:cxn ang="0">
                <a:pos x="769938" y="769938"/>
              </a:cxn>
              <a:cxn ang="0">
                <a:pos x="1539875" y="769938"/>
              </a:cxn>
            </a:cxnLst>
            <a:rect l="0" t="0" r="0" b="0"/>
            <a:pathLst>
              <a:path w="1638300" h="1638300">
                <a:moveTo>
                  <a:pt x="1638300" y="819150"/>
                </a:moveTo>
                <a:lnTo>
                  <a:pt x="1638300" y="819150"/>
                </a:lnTo>
                <a:cubicBezTo>
                  <a:pt x="1638300" y="1271554"/>
                  <a:pt x="1271554" y="1638300"/>
                  <a:pt x="819150" y="1638300"/>
                </a:cubicBezTo>
                <a:cubicBezTo>
                  <a:pt x="818981" y="1638300"/>
                  <a:pt x="818812" y="1638299"/>
                  <a:pt x="818644" y="1638299"/>
                </a:cubicBezTo>
                <a:lnTo>
                  <a:pt x="819150" y="819150"/>
                </a:lnTo>
                <a:lnTo>
                  <a:pt x="1638300" y="819150"/>
                </a:lnTo>
                <a:close/>
              </a:path>
            </a:pathLst>
          </a:custGeom>
          <a:solidFill>
            <a:srgbClr val="FFFAF2">
              <a:alpha val="32941"/>
            </a:srgbClr>
          </a:solidFill>
          <a:ln w="3175" cap="rnd" cmpd="sng">
            <a:solidFill>
              <a:srgbClr val="DAC295">
                <a:alpha val="100000"/>
              </a:srgbClr>
            </a:solidFill>
            <a:prstDash val="solid"/>
            <a:round/>
            <a:headEnd type="none" w="med" len="med"/>
            <a:tailEnd type="none" w="med" len="med"/>
          </a:ln>
        </p:spPr>
        <p:txBody>
          <a:bodyPr/>
          <a:lstStyle/>
          <a:p>
            <a:endParaRPr lang="zh-CN" altLang="en-US"/>
          </a:p>
        </p:txBody>
      </p:sp>
      <p:sp>
        <p:nvSpPr>
          <p:cNvPr id="8195" name="椭圆 7"/>
          <p:cNvSpPr>
            <a:spLocks noChangeArrowheads="1"/>
          </p:cNvSpPr>
          <p:nvPr/>
        </p:nvSpPr>
        <p:spPr bwMode="auto">
          <a:xfrm>
            <a:off x="168275" y="20638"/>
            <a:ext cx="1703388" cy="1703388"/>
          </a:xfrm>
          <a:prstGeom prst="ellipse">
            <a:avLst/>
          </a:prstGeom>
          <a:noFill/>
          <a:ln w="27305" cap="rnd">
            <a:solidFill>
              <a:srgbClr val="FFF5D5"/>
            </a:solidFill>
            <a:round/>
          </a:ln>
          <a:effectLst>
            <a:outerShdw dist="25400" dir="5400000" algn="ctr" rotWithShape="0">
              <a:srgbClr val="B4A487">
                <a:alpha val="75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nvGrpSpPr>
          <p:cNvPr id="8196" name="组合 13315"/>
          <p:cNvGrpSpPr/>
          <p:nvPr/>
        </p:nvGrpSpPr>
        <p:grpSpPr>
          <a:xfrm>
            <a:off x="165100" y="1036638"/>
            <a:ext cx="1169988" cy="1169987"/>
            <a:chOff x="0" y="0"/>
            <a:chExt cx="737" cy="737"/>
          </a:xfrm>
        </p:grpSpPr>
        <p:pic>
          <p:nvPicPr>
            <p:cNvPr id="8204" name="同心圆 10"/>
            <p:cNvPicPr/>
            <p:nvPr/>
          </p:nvPicPr>
          <p:blipFill>
            <a:blip r:embed="rId13"/>
            <a:stretch>
              <a:fillRect/>
            </a:stretch>
          </p:blipFill>
          <p:spPr>
            <a:xfrm>
              <a:off x="0" y="0"/>
              <a:ext cx="737" cy="737"/>
            </a:xfrm>
            <a:prstGeom prst="rect">
              <a:avLst/>
            </a:prstGeom>
            <a:noFill/>
            <a:ln w="9525">
              <a:noFill/>
            </a:ln>
          </p:spPr>
        </p:pic>
        <p:sp>
          <p:nvSpPr>
            <p:cNvPr id="8205" name="Text Box 6"/>
            <p:cNvSpPr txBox="1">
              <a:spLocks noChangeArrowheads="1"/>
            </p:cNvSpPr>
            <p:nvPr/>
          </p:nvSpPr>
          <p:spPr bwMode="auto">
            <a:xfrm rot="2315674">
              <a:off x="115" y="113"/>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grpSp>
      <p:sp>
        <p:nvSpPr>
          <p:cNvPr id="2"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
        <p:nvSpPr>
          <p:cNvPr id="8198" name="标题占位符 4"/>
          <p:cNvSpPr>
            <a:spLocks noGrp="1"/>
          </p:cNvSpPr>
          <p:nvPr>
            <p:ph type="title"/>
          </p:nvPr>
        </p:nvSpPr>
        <p:spPr>
          <a:xfrm>
            <a:off x="1435100" y="274638"/>
            <a:ext cx="749935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8199" name="文本占位符 8"/>
          <p:cNvSpPr>
            <a:spLocks noGrp="1"/>
          </p:cNvSpPr>
          <p:nvPr>
            <p:ph type="body"/>
          </p:nvPr>
        </p:nvSpPr>
        <p:spPr>
          <a:xfrm>
            <a:off x="1435100" y="1447800"/>
            <a:ext cx="7499350" cy="48006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22" name="日期占位符 23"/>
          <p:cNvSpPr>
            <a:spLocks noGrp="1"/>
          </p:cNvSpPr>
          <p:nvPr>
            <p:ph type="dt" sz="half"/>
          </p:nvPr>
        </p:nvSpPr>
        <p:spPr>
          <a:xfrm>
            <a:off x="3581400" y="6305550"/>
            <a:ext cx="2133600" cy="476250"/>
          </a:xfrm>
          <a:prstGeom prst="rect">
            <a:avLst/>
          </a:prstGeom>
          <a:noFill/>
          <a:ln w="9525">
            <a:noFill/>
          </a:ln>
        </p:spPr>
        <p:txBody>
          <a:bodyPr anchor="b"/>
          <a:lstStyle>
            <a:lvl1pPr algn="r" eaLnBrk="1" hangingPunct="1">
              <a:buFont typeface="Arial" panose="020B0604020202020204" pitchFamily="34" charset="0"/>
              <a:buNone/>
              <a:defRPr sz="1200" noProof="1">
                <a:solidFill>
                  <a:srgbClr val="BCA780"/>
                </a:solidFill>
                <a:latin typeface="Comic Sans MS" panose="030F0702030302020204" pitchFamily="66"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13323" name="页脚占位符 9"/>
          <p:cNvSpPr>
            <a:spLocks noGrp="1"/>
          </p:cNvSpPr>
          <p:nvPr>
            <p:ph type="ftr" sz="quarter"/>
          </p:nvPr>
        </p:nvSpPr>
        <p:spPr>
          <a:xfrm>
            <a:off x="5715000" y="6305550"/>
            <a:ext cx="2895600" cy="476250"/>
          </a:xfrm>
          <a:prstGeom prst="rect">
            <a:avLst/>
          </a:prstGeom>
          <a:noFill/>
          <a:ln w="9525">
            <a:noFill/>
          </a:ln>
        </p:spPr>
        <p:txBody>
          <a:bodyPr anchor="b"/>
          <a:lstStyle>
            <a:lvl1pPr eaLnBrk="1" hangingPunct="1">
              <a:buFont typeface="Arial" panose="020B0604020202020204" pitchFamily="34" charset="0"/>
              <a:buNone/>
              <a:defRPr sz="1200" noProof="1">
                <a:solidFill>
                  <a:srgbClr val="BCA780"/>
                </a:solidFill>
                <a:latin typeface="Comic Sans MS" panose="030F0702030302020204" pitchFamily="66"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rgbClr val="BCA780"/>
              </a:solidFill>
              <a:effectLst/>
              <a:uLnTx/>
              <a:uFillTx/>
              <a:latin typeface="Comic Sans MS" panose="030F0702030302020204" pitchFamily="66" charset="0"/>
              <a:ea typeface="宋体" panose="02010600030101010101" pitchFamily="2" charset="-122"/>
              <a:cs typeface="+mn-cs"/>
            </a:endParaRPr>
          </a:p>
        </p:txBody>
      </p:sp>
      <p:sp>
        <p:nvSpPr>
          <p:cNvPr id="13324" name="灯片编号占位符 21"/>
          <p:cNvSpPr>
            <a:spLocks noGrp="1"/>
          </p:cNvSpPr>
          <p:nvPr>
            <p:ph type="sldNum" sz="quarter"/>
          </p:nvPr>
        </p:nvSpPr>
        <p:spPr>
          <a:xfrm>
            <a:off x="8613775" y="6305550"/>
            <a:ext cx="457200" cy="476250"/>
          </a:xfrm>
          <a:prstGeom prst="rect">
            <a:avLst/>
          </a:prstGeom>
          <a:noFill/>
          <a:ln w="9525">
            <a:noFill/>
          </a:ln>
        </p:spPr>
        <p:txBody>
          <a:bodyPr vert="horz" wrap="square" lIns="91440" tIns="45720" rIns="91440" bIns="45720" numCol="1" anchor="b" anchorCtr="0" compatLnSpc="1"/>
          <a:lstStyle>
            <a:lvl1pPr algn="ctr">
              <a:defRPr sz="1200">
                <a:solidFill>
                  <a:srgbClr val="BCA780"/>
                </a:solidFill>
                <a:latin typeface="Comic Sans MS" panose="030F0702030302020204" pitchFamily="66" charset="0"/>
              </a:defRPr>
            </a:lvl1p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
        <p:nvSpPr>
          <p:cNvPr id="8203"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26A5C">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smtClean="0">
              <a:ln>
                <a:noFill/>
              </a:ln>
              <a:solidFill>
                <a:srgbClr val="FFFFFF"/>
              </a:solidFill>
              <a:effectLst/>
              <a:uLnTx/>
              <a:uFillTx/>
              <a:latin typeface="Gill Sans MT" panose="020B0502020104020203" pitchFamily="34" charset="0"/>
              <a:ea typeface="华文中宋"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sldNum="0" hdr="0" ftr="0" dt="0"/>
  <p:txStyles>
    <p:titleStyle>
      <a:lvl1pPr algn="l" rtl="0" eaLnBrk="0" fontAlgn="base" hangingPunct="0">
        <a:spcBef>
          <a:spcPct val="0"/>
        </a:spcBef>
        <a:spcAft>
          <a:spcPct val="0"/>
        </a:spcAft>
        <a:buFont typeface="Arial" panose="020B0604020202020204" pitchFamily="34" charset="0"/>
        <a:defRPr sz="4300" b="1" kern="1200">
          <a:solidFill>
            <a:srgbClr val="572314"/>
          </a:solidFill>
          <a:latin typeface="+mj-lt"/>
          <a:ea typeface="+mj-ea"/>
          <a:cs typeface="+mj-cs"/>
        </a:defRPr>
      </a:lvl1pPr>
      <a:lvl2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buFont typeface="Arial" panose="020B0604020202020204" pitchFamily="34" charset="0"/>
        <a:defRPr sz="4300" b="1">
          <a:solidFill>
            <a:srgbClr val="572314"/>
          </a:solidFill>
          <a:latin typeface="Arial" panose="020B0604020202020204" pitchFamily="34" charset="0"/>
          <a:ea typeface="宋体" panose="0201060003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lvl="1" indent="-236855" algn="l" rtl="0" eaLnBrk="0" fontAlgn="base" hangingPunct="0">
        <a:spcBef>
          <a:spcPts val="550"/>
        </a:spcBef>
        <a:spcAft>
          <a:spcPct val="0"/>
        </a:spcAft>
        <a:buClr>
          <a:schemeClr val="accent1"/>
        </a:buClr>
        <a:buFont typeface="Wingdings 2" panose="05020102010507070707" pitchFamily="18" charset="2"/>
        <a:buChar char="◦"/>
        <a:defRPr sz="2800" kern="1200">
          <a:solidFill>
            <a:schemeClr val="tx1"/>
          </a:solidFill>
          <a:latin typeface="+mn-lt"/>
          <a:ea typeface="+mn-ea"/>
          <a:cs typeface="+mn-cs"/>
        </a:defRPr>
      </a:lvl2pPr>
      <a:lvl3pPr marL="885825" lvl="2"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097280" lvl="3" indent="-173355"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297305" lvl="4" indent="-18288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custDataLst>
              <p:tags r:id="rId12"/>
            </p:custDataLst>
          </p:nvPr>
        </p:nvSpPr>
        <p:spPr bwMode="auto">
          <a:xfrm>
            <a:off x="501650" y="431800"/>
            <a:ext cx="814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ctr" anchorCtr="0" compatLnSpc="1"/>
          <a:lstStyle/>
          <a:p>
            <a:pPr lvl="0"/>
            <a:r>
              <a:rPr lang="zh-CN" altLang="en-US" smtClean="0"/>
              <a:t>单击此处编辑母版标题样式</a:t>
            </a:r>
            <a:endParaRPr lang="zh-CN" altLang="en-US" smtClean="0"/>
          </a:p>
        </p:txBody>
      </p:sp>
      <p:sp>
        <p:nvSpPr>
          <p:cNvPr id="10243" name="文本占位符 2"/>
          <p:cNvSpPr>
            <a:spLocks noGrp="1" noChangeArrowheads="1"/>
          </p:cNvSpPr>
          <p:nvPr>
            <p:ph type="body" idx="9"/>
            <p:custDataLst>
              <p:tags r:id="rId13"/>
            </p:custDataLst>
          </p:nvPr>
        </p:nvSpPr>
        <p:spPr bwMode="auto">
          <a:xfrm>
            <a:off x="501650" y="1295400"/>
            <a:ext cx="81407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custDataLst>
              <p:tags r:id="rId14"/>
            </p:custDataLst>
          </p:nvPr>
        </p:nvSpPr>
        <p:spPr>
          <a:xfrm>
            <a:off x="660400" y="6350000"/>
            <a:ext cx="2024063" cy="315913"/>
          </a:xfrm>
          <a:prstGeom prst="rect">
            <a:avLst/>
          </a:prstGeom>
        </p:spPr>
        <p:txBody>
          <a:bodyPr vert="horz" lIns="91440" tIns="45720" rIns="91440" bIns="45720" rtlCol="0" anchor="ctr">
            <a:normAutofit/>
          </a:bodyPr>
          <a:lstStyle>
            <a:lvl1pPr algn="l">
              <a:defRPr sz="9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9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5"/>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noProof="1" dirty="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6"/>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85800" rtl="0" fontAlgn="base">
        <a:spcBef>
          <a:spcPct val="0"/>
        </a:spcBef>
        <a:spcAft>
          <a:spcPct val="0"/>
        </a:spcAft>
        <a:defRPr sz="2100" b="1" kern="1200" spc="200">
          <a:solidFill>
            <a:schemeClr val="tx1"/>
          </a:solidFill>
          <a:latin typeface="+mj-lt"/>
          <a:ea typeface="+mj-ea"/>
          <a:cs typeface="+mj-cs"/>
        </a:defRPr>
      </a:lvl1pPr>
      <a:lvl2pPr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chemeClr val="tx1"/>
          </a:solidFill>
          <a:latin typeface="+mn-lt"/>
          <a:ea typeface="+mn-ea"/>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mn-lt"/>
          <a:ea typeface="+mn-ea"/>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mn-lt"/>
          <a:ea typeface="+mn-ea"/>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mn-lt"/>
          <a:ea typeface="+mn-ea"/>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18.xml"/><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23567;&#32467;1.docx" TargetMode="External"/><Relationship Id="rId1" Type="http://schemas.openxmlformats.org/officeDocument/2006/relationships/slide" Target="slide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3.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6177;&#20195;&#27901;&#26143;&#26790;&#23567;&#32452;&#8220;&#26657;&#22253;&#24773;&#24576;&#8221;&#20316;&#19994;.pdf" TargetMode="External"/><Relationship Id="rId2" Type="http://schemas.openxmlformats.org/officeDocument/2006/relationships/slide" Target="slide20.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38.xml"/><Relationship Id="rId1" Type="http://schemas.openxmlformats.org/officeDocument/2006/relationships/slide" Target="slide3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35.xml"/><Relationship Id="rId2" Type="http://schemas.openxmlformats.org/officeDocument/2006/relationships/slide" Target="slide39.xml"/><Relationship Id="rId1"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43.xml"/><Relationship Id="rId3" Type="http://schemas.openxmlformats.org/officeDocument/2006/relationships/slide" Target="slide42.xml"/><Relationship Id="rId2" Type="http://schemas.openxmlformats.org/officeDocument/2006/relationships/slide" Target="slide36.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26177;&#20195;&#27901;&#26143;&#26790;&#23567;&#32452;&#8220;&#26657;&#22253;&#24773;&#24576;&#8221;&#20316;&#19994;.pdf" TargetMode="External"/><Relationship Id="rId3" Type="http://schemas.openxmlformats.org/officeDocument/2006/relationships/hyperlink" Target="&#33050;&#19979;&#30340;&#20320;.pdf" TargetMode="External"/><Relationship Id="rId2" Type="http://schemas.openxmlformats.org/officeDocument/2006/relationships/image" Target="../media/image8.png"/><Relationship Id="rId1"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slide" Target="slide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slide" Target="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slide" Target="slide2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hyperlink" Target="&#33050;&#19979;&#30340;&#20320;.pdf" TargetMode="External"/><Relationship Id="rId1"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hyperlink" Target="&#26177;&#20195;&#27901;&#26143;&#26790;&#23567;&#32452;&#8220;&#26657;&#22253;&#24773;&#24576;&#8221;&#20316;&#19994;.pdf" TargetMode="External"/><Relationship Id="rId2" Type="http://schemas.openxmlformats.org/officeDocument/2006/relationships/hyperlink" Target="&#33050;&#19979;&#30340;&#20320;.pdf" TargetMode="Externa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3313"/>
          <p:cNvSpPr>
            <a:spLocks noGrp="1"/>
          </p:cNvSpPr>
          <p:nvPr>
            <p:ph type="ctrTitle" idx="4294967295"/>
          </p:nvPr>
        </p:nvSpPr>
        <p:spPr>
          <a:xfrm>
            <a:off x="1219200" y="2286000"/>
            <a:ext cx="7772400" cy="1470025"/>
          </a:xfrm>
        </p:spPr>
        <p:txBody>
          <a:bodyPr vert="horz" wrap="square" lIns="91440" tIns="45720" rIns="91440" bIns="45720" anchor="ctr"/>
          <a:lstStyle>
            <a:lvl1pPr lvl="0">
              <a:buClrTx/>
              <a:buSzTx/>
              <a:buFont typeface="Arial" panose="020B0604020202020204" pitchFamily="34" charset="0"/>
              <a:defRPr/>
            </a:lvl1pPr>
          </a:lstStyle>
          <a:p>
            <a:pPr lvl="0" algn="ctr"/>
            <a:r>
              <a:rPr lang="zh-CN" altLang="en-US" dirty="0">
                <a:latin typeface="Gill Sans MT" panose="020B0502020104020203" pitchFamily="34" charset="0"/>
                <a:ea typeface="华文中宋" panose="02010600040101010101" pitchFamily="2" charset="-122"/>
              </a:rPr>
              <a:t>校园情怀</a:t>
            </a:r>
            <a:endParaRPr lang="zh-CN" altLang="en-US" dirty="0">
              <a:latin typeface="Gill Sans MT" panose="020B0502020104020203" pitchFamily="34" charset="0"/>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1"/>
          <a:srcRect l="18903" t="11858" r="16888" b="5904"/>
          <a:stretch>
            <a:fillRect/>
          </a:stretch>
        </p:blipFill>
        <p:spPr>
          <a:xfrm>
            <a:off x="1588" y="1588"/>
            <a:ext cx="9142412" cy="6859587"/>
          </a:xfrm>
          <a:prstGeom prst="rect">
            <a:avLst/>
          </a:prstGeom>
          <a:noFill/>
          <a:ln w="9525">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p:cNvPicPr>
          <p:nvPr>
            <p:ph idx="4294967295"/>
          </p:nvPr>
        </p:nvPicPr>
        <p:blipFill>
          <a:blip r:embed="rId1"/>
          <a:srcRect l="18883" t="13309" r="16579" b="7919"/>
          <a:stretch>
            <a:fillRect/>
          </a:stretch>
        </p:blipFill>
        <p:spPr>
          <a:xfrm>
            <a:off x="77788" y="0"/>
            <a:ext cx="9069387" cy="68580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p:cNvPicPr>
          <p:nvPr>
            <p:ph sz="half" idx="4294967295"/>
          </p:nvPr>
        </p:nvPicPr>
        <p:blipFill>
          <a:blip r:embed="rId1"/>
          <a:srcRect l="35529" t="13309" r="33040" b="5782"/>
          <a:stretch>
            <a:fillRect/>
          </a:stretch>
        </p:blipFill>
        <p:spPr>
          <a:xfrm>
            <a:off x="0" y="77788"/>
            <a:ext cx="4703763" cy="6705600"/>
          </a:xfrm>
        </p:spPr>
      </p:pic>
      <p:pic>
        <p:nvPicPr>
          <p:cNvPr id="24579" name="Picture 3"/>
          <p:cNvPicPr>
            <a:picLocks noGrp="1" noChangeAspect="1"/>
          </p:cNvPicPr>
          <p:nvPr>
            <p:ph sz="half" idx="4294967295"/>
          </p:nvPr>
        </p:nvPicPr>
        <p:blipFill>
          <a:blip r:embed="rId2"/>
          <a:srcRect l="35139" t="12225" r="32413" b="7919"/>
          <a:stretch>
            <a:fillRect/>
          </a:stretch>
        </p:blipFill>
        <p:spPr>
          <a:xfrm>
            <a:off x="4724400" y="77788"/>
            <a:ext cx="4210050" cy="67056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58369"/>
          <p:cNvSpPr>
            <a:spLocks noGrp="1"/>
          </p:cNvSpPr>
          <p:nvPr>
            <p:ph type="title" idx="4294967295"/>
          </p:nvPr>
        </p:nvSpPr>
        <p:spPr>
          <a:xfrm>
            <a:off x="1524000" y="304800"/>
            <a:ext cx="6172200" cy="1143000"/>
          </a:xfrm>
        </p:spPr>
        <p:txBody>
          <a:bodyPr vert="horz" wrap="square" lIns="91440" tIns="45720" rIns="91440" bIns="45720" anchor="ctr"/>
          <a:lstStyle/>
          <a:p>
            <a:pPr algn="ctr"/>
            <a:r>
              <a:rPr lang="zh-CN" altLang="en-US" b="0" dirty="0"/>
              <a:t>美丽校园策划书</a:t>
            </a:r>
            <a:endParaRPr lang="zh-CN" altLang="en-US" b="0" dirty="0"/>
          </a:p>
        </p:txBody>
      </p:sp>
      <p:sp>
        <p:nvSpPr>
          <p:cNvPr id="94211" name="文本占位符 58370"/>
          <p:cNvSpPr>
            <a:spLocks noGrp="1"/>
          </p:cNvSpPr>
          <p:nvPr>
            <p:ph type="body" idx="4294967295"/>
          </p:nvPr>
        </p:nvSpPr>
        <p:spPr>
          <a:xfrm>
            <a:off x="228600" y="1371600"/>
            <a:ext cx="8458200" cy="4525963"/>
          </a:xfrm>
        </p:spPr>
        <p:txBody>
          <a:bodyPr vert="horz" wrap="square" lIns="91440" tIns="45720" rIns="91440" bIns="45720" anchor="t"/>
          <a:lstStyle/>
          <a:p>
            <a:pPr>
              <a:lnSpc>
                <a:spcPct val="90000"/>
              </a:lnSpc>
            </a:pPr>
            <a:r>
              <a:rPr lang="zh-CN" altLang="en-US" sz="2800" b="1" dirty="0">
                <a:hlinkClick r:id="rId1" action="ppaction://hlinksldjump"/>
              </a:rPr>
              <a:t>一、活动背景</a:t>
            </a:r>
            <a:r>
              <a:rPr lang="zh-CN" altLang="en-US" sz="2800" b="1" dirty="0"/>
              <a:t>：主要介绍一下活动的特点，阐述主要的组织单位、执行对象、</a:t>
            </a:r>
            <a:r>
              <a:rPr lang="zh-CN" altLang="en-US" sz="2800" b="1" dirty="0">
                <a:solidFill>
                  <a:srgbClr val="FF0000"/>
                </a:solidFill>
              </a:rPr>
              <a:t>活动举办的原因以及活动对我们自身的影响。</a:t>
            </a:r>
            <a:endParaRPr lang="zh-CN" altLang="en-US" sz="2800" b="1" dirty="0">
              <a:solidFill>
                <a:srgbClr val="FF0000"/>
              </a:solidFill>
            </a:endParaRPr>
          </a:p>
          <a:p>
            <a:pPr>
              <a:lnSpc>
                <a:spcPct val="90000"/>
              </a:lnSpc>
            </a:pPr>
            <a:r>
              <a:rPr lang="zh-CN" altLang="en-US" sz="2800" b="1" dirty="0"/>
              <a:t>二、</a:t>
            </a:r>
            <a:r>
              <a:rPr lang="zh-CN" altLang="en-US" sz="2800" b="1" dirty="0">
                <a:hlinkClick r:id="rId2" action="ppaction://hlinksldjump"/>
              </a:rPr>
              <a:t>活动目的</a:t>
            </a:r>
            <a:r>
              <a:rPr lang="zh-CN" altLang="en-US" sz="2800" b="1" dirty="0"/>
              <a:t>：为什么要做这样的选题以及想达到什么样的效果。</a:t>
            </a:r>
            <a:endParaRPr lang="zh-CN" altLang="en-US" sz="2800" b="1" dirty="0"/>
          </a:p>
          <a:p>
            <a:pPr>
              <a:lnSpc>
                <a:spcPct val="90000"/>
              </a:lnSpc>
            </a:pPr>
            <a:r>
              <a:rPr lang="zh-CN" altLang="en-US" sz="2800" b="1" dirty="0"/>
              <a:t>三、</a:t>
            </a:r>
            <a:r>
              <a:rPr lang="zh-CN" altLang="en-US" sz="2800" b="1" dirty="0">
                <a:hlinkClick r:id="rId3" action="ppaction://hlinksldjump"/>
              </a:rPr>
              <a:t>活动主题</a:t>
            </a:r>
            <a:r>
              <a:rPr lang="zh-CN" altLang="en-US" sz="2800" b="1" dirty="0"/>
              <a:t>：简明扼要、言简意赅的文字</a:t>
            </a:r>
            <a:endParaRPr lang="zh-CN" altLang="en-US" sz="2800" b="1" dirty="0"/>
          </a:p>
          <a:p>
            <a:pPr>
              <a:lnSpc>
                <a:spcPct val="90000"/>
              </a:lnSpc>
            </a:pPr>
            <a:r>
              <a:rPr lang="zh-CN" altLang="en-US" sz="2800" b="1" dirty="0"/>
              <a:t>四、活动时间：</a:t>
            </a:r>
            <a:r>
              <a:rPr lang="zh-CN" altLang="en-US" b="1" dirty="0">
                <a:latin typeface="Times New Roman" panose="02020603050405020304" pitchFamily="18" charset="0"/>
                <a:sym typeface="Arial" panose="020B0604020202020204" pitchFamily="34" charset="0"/>
              </a:rPr>
              <a:t>20</a:t>
            </a:r>
            <a:r>
              <a:rPr lang="en-US" b="1" dirty="0">
                <a:latin typeface="Times New Roman" panose="02020603050405020304" pitchFamily="18" charset="0"/>
                <a:sym typeface="Arial" panose="020B0604020202020204" pitchFamily="34" charset="0"/>
              </a:rPr>
              <a:t>25</a:t>
            </a:r>
            <a:r>
              <a:rPr lang="zh-CN" altLang="en-US" b="1" dirty="0">
                <a:latin typeface="Times New Roman" panose="02020603050405020304" pitchFamily="18" charset="0"/>
                <a:sym typeface="Arial" panose="020B0604020202020204" pitchFamily="34" charset="0"/>
              </a:rPr>
              <a:t>.</a:t>
            </a:r>
            <a:r>
              <a:rPr lang="en-US" b="1" dirty="0">
                <a:latin typeface="Times New Roman" panose="02020603050405020304" pitchFamily="18" charset="0"/>
                <a:sym typeface="Arial" panose="020B0604020202020204" pitchFamily="34" charset="0"/>
              </a:rPr>
              <a:t>12</a:t>
            </a:r>
            <a:r>
              <a:rPr lang="en-US" b="1" dirty="0">
                <a:latin typeface="Times New Roman" panose="02020603050405020304" pitchFamily="18" charset="0"/>
                <a:sym typeface="Arial" panose="020B0604020202020204" pitchFamily="34" charset="0"/>
              </a:rPr>
              <a:t>.</a:t>
            </a:r>
            <a:r>
              <a:rPr lang="en-US" altLang="zh-CN" b="1" dirty="0">
                <a:latin typeface="Times New Roman" panose="02020603050405020304" pitchFamily="18" charset="0"/>
                <a:sym typeface="Arial" panose="020B0604020202020204" pitchFamily="34" charset="0"/>
              </a:rPr>
              <a:t>11</a:t>
            </a:r>
            <a:r>
              <a:rPr lang="en-US" altLang="zh-CN" b="1" dirty="0">
                <a:latin typeface="Times New Roman" panose="02020603050405020304" pitchFamily="18" charset="0"/>
                <a:ea typeface="Times New Roman" panose="02020603050405020304" pitchFamily="18" charset="0"/>
                <a:sym typeface="Arial" panose="020B0604020202020204" pitchFamily="34" charset="0"/>
              </a:rPr>
              <a:t>—</a:t>
            </a:r>
            <a:r>
              <a:rPr lang="en-US" altLang="zh-CN" b="1" dirty="0">
                <a:latin typeface="Times New Roman" panose="02020603050405020304" pitchFamily="18" charset="0"/>
                <a:sym typeface="Arial" panose="020B0604020202020204" pitchFamily="34" charset="0"/>
              </a:rPr>
              <a:t>2026.1</a:t>
            </a:r>
            <a:r>
              <a:rPr lang="en-US" altLang="zh-CN" b="1" dirty="0" smtClean="0">
                <a:latin typeface="Times New Roman" panose="02020603050405020304" pitchFamily="18" charset="0"/>
                <a:sym typeface="Arial" panose="020B0604020202020204" pitchFamily="34" charset="0"/>
              </a:rPr>
              <a:t>.1</a:t>
            </a:r>
            <a:endParaRPr lang="zh-CN" altLang="en-US" b="1" dirty="0">
              <a:latin typeface="Times New Roman" panose="02020603050405020304" pitchFamily="18" charset="0"/>
              <a:sym typeface="Arial" panose="020B0604020202020204" pitchFamily="34" charset="0"/>
            </a:endParaRPr>
          </a:p>
          <a:p>
            <a:pPr>
              <a:lnSpc>
                <a:spcPct val="90000"/>
              </a:lnSpc>
            </a:pPr>
            <a:r>
              <a:rPr lang="zh-CN" altLang="en-US" sz="2800" b="1" dirty="0"/>
              <a:t>五、活动地点：上海第二工业大学</a:t>
            </a:r>
            <a:endParaRPr lang="zh-CN" altLang="en-US" sz="2800" b="1" dirty="0"/>
          </a:p>
          <a:p>
            <a:pPr>
              <a:lnSpc>
                <a:spcPct val="90000"/>
              </a:lnSpc>
            </a:pPr>
            <a:r>
              <a:rPr lang="zh-CN" altLang="en-US" sz="2800" b="1" dirty="0"/>
              <a:t>六、活动参与人员：</a:t>
            </a:r>
            <a:endParaRPr lang="zh-CN" altLang="en-US" sz="2800" b="1" dirty="0"/>
          </a:p>
          <a:p>
            <a:pPr>
              <a:lnSpc>
                <a:spcPct val="90000"/>
              </a:lnSpc>
            </a:pPr>
            <a:r>
              <a:rPr lang="zh-CN" altLang="en-US" sz="2800" b="1" dirty="0"/>
              <a:t>七、</a:t>
            </a:r>
            <a:r>
              <a:rPr lang="zh-CN" altLang="en-US" sz="2800" b="1" dirty="0">
                <a:hlinkClick r:id="rId4" action="ppaction://hlinksldjump"/>
              </a:rPr>
              <a:t>活动具体安排</a:t>
            </a:r>
            <a:endParaRPr lang="zh-CN" altLang="en-US" sz="2800" b="1" dirty="0"/>
          </a:p>
          <a:p>
            <a:pPr>
              <a:lnSpc>
                <a:spcPct val="90000"/>
              </a:lnSpc>
            </a:pPr>
            <a:endParaRPr lang="zh-CN"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59393"/>
          <p:cNvSpPr>
            <a:spLocks noGrp="1"/>
          </p:cNvSpPr>
          <p:nvPr>
            <p:ph type="body" idx="4294967295"/>
          </p:nvPr>
        </p:nvSpPr>
        <p:spPr>
          <a:xfrm>
            <a:off x="610235" y="304800"/>
            <a:ext cx="8533765" cy="5059680"/>
          </a:xfrm>
        </p:spPr>
        <p:txBody>
          <a:bodyPr vert="horz" wrap="square" lIns="91440" tIns="45720" rIns="91440" bIns="45720" anchor="t"/>
          <a:lstStyle/>
          <a:p>
            <a:pPr>
              <a:lnSpc>
                <a:spcPct val="80000"/>
              </a:lnSpc>
            </a:pPr>
            <a:r>
              <a:rPr lang="zh-CN" altLang="en-US" sz="2800" b="1" dirty="0"/>
              <a:t>一、活动背景</a:t>
            </a:r>
            <a:endParaRPr lang="zh-CN" altLang="en-US" sz="2800" b="1" dirty="0"/>
          </a:p>
          <a:p>
            <a:pPr>
              <a:lnSpc>
                <a:spcPct val="80000"/>
              </a:lnSpc>
            </a:pPr>
            <a:r>
              <a:rPr lang="zh-CN" altLang="en-US" sz="2800" b="1" dirty="0"/>
              <a:t>       </a:t>
            </a:r>
            <a:r>
              <a:rPr lang="en-US" altLang="zh-CN" sz="2800" b="1" dirty="0"/>
              <a:t>“</a:t>
            </a:r>
            <a:r>
              <a:rPr lang="zh-CN" altLang="en-US" sz="2800" b="1" dirty="0"/>
              <a:t>风吹雨成花，时间追不上白马。</a:t>
            </a:r>
            <a:r>
              <a:rPr lang="en-US" altLang="zh-CN" sz="2800" b="1" dirty="0"/>
              <a:t>” </a:t>
            </a:r>
            <a:r>
              <a:rPr lang="zh-CN" altLang="en-US" sz="2800" b="1" dirty="0"/>
              <a:t>转眼间就快要毕业了，我们与二工大在一起的日子也进入倒计时了。想到即将面对的社会，突然特别留恋学校。看着校园里的每处地方，那些都是我们的回忆啊！这里停留了我们的汗水与欢笑；这里见证了我们曾经的风华绝代；这里封存了一段时光，一段丢不下找不回带不走的青春。    </a:t>
            </a:r>
            <a:endParaRPr lang="zh-CN" altLang="en-US" sz="2800" b="1" dirty="0"/>
          </a:p>
          <a:p>
            <a:pPr>
              <a:lnSpc>
                <a:spcPct val="80000"/>
              </a:lnSpc>
            </a:pPr>
            <a:r>
              <a:rPr lang="zh-CN" altLang="en-US" sz="2800" b="1" dirty="0"/>
              <a:t>       正好上周语文课上布置了美丽校园策划任务，值此机会，我们想做一次回眸校园的策划，于夕阳之时，再拾一片朝花，送给陪伴我们的校园，寄给那段我们无悔的青春。以后不论在何方，曾经小小的课桌、小小的风景、小小的校园，是那时我们大大的幸福、大大的感动、大大的天地。</a:t>
            </a:r>
            <a:endParaRPr lang="zh-CN" altLang="en-US" sz="2800" b="1" dirty="0"/>
          </a:p>
        </p:txBody>
      </p:sp>
      <p:sp>
        <p:nvSpPr>
          <p:cNvPr id="26627" name="文本框 59395"/>
          <p:cNvSpPr txBox="1"/>
          <p:nvPr/>
        </p:nvSpPr>
        <p:spPr>
          <a:xfrm>
            <a:off x="6172200" y="6096000"/>
            <a:ext cx="2317750" cy="517525"/>
          </a:xfrm>
          <a:prstGeom prst="rect">
            <a:avLst/>
          </a:prstGeom>
          <a:noFill/>
          <a:ln w="9525">
            <a:noFill/>
          </a:ln>
        </p:spPr>
        <p:txBody>
          <a:bodyPr wrap="none">
            <a:spAutoFit/>
          </a:bodyPr>
          <a:lstStyle/>
          <a:p>
            <a:pPr>
              <a:buFont typeface="Arial" panose="020B0604020202020204" pitchFamily="34" charset="0"/>
            </a:pPr>
            <a:r>
              <a:rPr lang="zh-CN" altLang="en-US" sz="2800" b="1" dirty="0">
                <a:latin typeface="Comic Sans MS" panose="030F0702030302020204" pitchFamily="66" charset="0"/>
              </a:rPr>
              <a:t>二工大的果树</a:t>
            </a:r>
            <a:endParaRPr lang="zh-CN" altLang="en-US" sz="2800" b="1" dirty="0">
              <a:latin typeface="Comic Sans MS" panose="030F0702030302020204" pitchFamily="66" charset="0"/>
            </a:endParaRPr>
          </a:p>
        </p:txBody>
      </p:sp>
      <p:sp>
        <p:nvSpPr>
          <p:cNvPr id="27651" name="左箭头 59394">
            <a:hlinkClick r:id="rId1" action="ppaction://hlinksldjump"/>
          </p:cNvPr>
          <p:cNvSpPr/>
          <p:nvPr/>
        </p:nvSpPr>
        <p:spPr>
          <a:xfrm>
            <a:off x="1143000" y="5715000"/>
            <a:ext cx="977900" cy="485775"/>
          </a:xfrm>
          <a:prstGeom prst="leftArrow">
            <a:avLst>
              <a:gd name="adj1" fmla="val 50000"/>
              <a:gd name="adj2" fmla="val 50242"/>
            </a:avLst>
          </a:prstGeom>
          <a:solidFill>
            <a:schemeClr val="accent1"/>
          </a:solidFill>
          <a:ln w="9525" cap="flat" cmpd="sng">
            <a:solidFill>
              <a:schemeClr val="tx1"/>
            </a:solidFill>
            <a:prstDash val="solid"/>
            <a:miter/>
            <a:headEnd type="none" w="med" len="med"/>
            <a:tailEnd type="none" w="med" len="med"/>
          </a:ln>
        </p:spPr>
        <p:txBody>
          <a:bodyPr/>
          <a:p>
            <a:pPr eaLnBrk="0" hangingPunct="0">
              <a:buFont typeface="Arial" panose="020B0604020202020204" pitchFamily="34" charset="0"/>
            </a:pPr>
            <a:endParaRPr lang="zh-CN" altLang="en-US" sz="2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占位符 60417"/>
          <p:cNvSpPr>
            <a:spLocks noGrp="1"/>
          </p:cNvSpPr>
          <p:nvPr>
            <p:ph type="body" idx="4294967295"/>
          </p:nvPr>
        </p:nvSpPr>
        <p:spPr>
          <a:xfrm>
            <a:off x="228600" y="762000"/>
            <a:ext cx="8534400" cy="4525963"/>
          </a:xfrm>
        </p:spPr>
        <p:txBody>
          <a:bodyPr vert="horz" wrap="square" lIns="91440" tIns="45720" rIns="91440" bIns="45720" anchor="t"/>
          <a:lstStyle/>
          <a:p>
            <a:pPr>
              <a:lnSpc>
                <a:spcPct val="80000"/>
              </a:lnSpc>
            </a:pPr>
            <a:r>
              <a:rPr lang="zh-CN" altLang="en-US" sz="2400" b="1" dirty="0"/>
              <a:t>二、活动目的</a:t>
            </a:r>
            <a:endParaRPr lang="zh-CN" altLang="en-US" sz="2400" b="1" dirty="0"/>
          </a:p>
          <a:p>
            <a:pPr>
              <a:lnSpc>
                <a:spcPct val="80000"/>
              </a:lnSpc>
            </a:pPr>
            <a:endParaRPr lang="zh-CN" altLang="en-US" sz="2400" b="1" dirty="0"/>
          </a:p>
          <a:p>
            <a:pPr>
              <a:lnSpc>
                <a:spcPct val="80000"/>
              </a:lnSpc>
            </a:pPr>
            <a:r>
              <a:rPr lang="en-US" altLang="zh-CN" sz="2400" b="1" dirty="0"/>
              <a:t>1.</a:t>
            </a:r>
            <a:r>
              <a:rPr lang="zh-CN" altLang="en-US" sz="2400" b="1" dirty="0">
                <a:sym typeface="+mn-ea"/>
              </a:rPr>
              <a:t>从树中找到我们</a:t>
            </a:r>
            <a:r>
              <a:rPr lang="zh-CN" altLang="en-US" sz="2400" b="1" dirty="0">
                <a:sym typeface="+mn-ea"/>
              </a:rPr>
              <a:t>自己的身影，希望自己可以像树一样植根</a:t>
            </a:r>
            <a:endParaRPr lang="zh-CN" altLang="en-US" sz="2400" b="1" dirty="0">
              <a:sym typeface="+mn-ea"/>
            </a:endParaRPr>
          </a:p>
          <a:p>
            <a:pPr marL="82550" indent="0">
              <a:lnSpc>
                <a:spcPct val="80000"/>
              </a:lnSpc>
              <a:buNone/>
            </a:pPr>
            <a:r>
              <a:rPr lang="en-US" altLang="zh-CN" sz="2400" b="1" dirty="0">
                <a:sym typeface="+mn-ea"/>
              </a:rPr>
              <a:t>      </a:t>
            </a:r>
            <a:r>
              <a:rPr lang="zh-CN" altLang="en-US" sz="2400" b="1" dirty="0">
                <a:sym typeface="+mn-ea"/>
              </a:rPr>
              <a:t>于校园，植根于青春。</a:t>
            </a:r>
            <a:r>
              <a:rPr lang="zh-CN" altLang="en-US" sz="2400" b="1" dirty="0"/>
              <a:t>在美丽的风景中找青春，在即将毕</a:t>
            </a:r>
            <a:endParaRPr lang="zh-CN" altLang="en-US" sz="2400" b="1" dirty="0"/>
          </a:p>
          <a:p>
            <a:pPr marL="82550" indent="0">
              <a:lnSpc>
                <a:spcPct val="80000"/>
              </a:lnSpc>
              <a:buNone/>
            </a:pPr>
            <a:r>
              <a:rPr lang="zh-CN" altLang="en-US" sz="2400" b="1" dirty="0"/>
              <a:t> </a:t>
            </a:r>
            <a:r>
              <a:rPr lang="en-US" altLang="zh-CN" sz="2400" b="1" dirty="0"/>
              <a:t>     </a:t>
            </a:r>
            <a:r>
              <a:rPr lang="zh-CN" altLang="en-US" sz="2400" b="1" dirty="0"/>
              <a:t>业的时光</a:t>
            </a:r>
            <a:r>
              <a:rPr lang="zh-CN" altLang="en-US" sz="2400" b="1" dirty="0"/>
              <a:t>里，为未来留下无悔的记忆。</a:t>
            </a:r>
            <a:endParaRPr lang="zh-CN" altLang="en-US" sz="2400" b="1" dirty="0"/>
          </a:p>
          <a:p>
            <a:pPr>
              <a:lnSpc>
                <a:spcPct val="80000"/>
              </a:lnSpc>
            </a:pPr>
            <a:endParaRPr lang="zh-CN" altLang="en-US" sz="2400" b="1" dirty="0"/>
          </a:p>
          <a:p>
            <a:pPr>
              <a:lnSpc>
                <a:spcPct val="80000"/>
              </a:lnSpc>
            </a:pPr>
            <a:r>
              <a:rPr lang="en-US" altLang="zh-CN" sz="2400" b="1" dirty="0"/>
              <a:t>2.</a:t>
            </a:r>
            <a:r>
              <a:rPr lang="zh-CN" altLang="en-US" sz="2400" b="1" dirty="0"/>
              <a:t>提高小组成员的观察、合作和写作的水平</a:t>
            </a:r>
            <a:endParaRPr lang="zh-CN" altLang="en-US" sz="2400" b="1" dirty="0"/>
          </a:p>
          <a:p>
            <a:pPr>
              <a:lnSpc>
                <a:spcPct val="80000"/>
              </a:lnSpc>
            </a:pPr>
            <a:endParaRPr lang="zh-CN" altLang="en-US" sz="2400" b="1" dirty="0"/>
          </a:p>
          <a:p>
            <a:pPr>
              <a:lnSpc>
                <a:spcPct val="80000"/>
              </a:lnSpc>
            </a:pPr>
            <a:r>
              <a:rPr lang="en-US" altLang="zh-CN" sz="2400" b="1" dirty="0"/>
              <a:t>3.</a:t>
            </a:r>
            <a:r>
              <a:rPr lang="zh-CN" altLang="en-US" sz="2400" b="1" dirty="0"/>
              <a:t>通过本次活动让大家看到校园里大家不曾注意到的树木，</a:t>
            </a:r>
            <a:endParaRPr lang="zh-CN" altLang="en-US" sz="2400" b="1" dirty="0"/>
          </a:p>
          <a:p>
            <a:pPr marL="82550" indent="0">
              <a:lnSpc>
                <a:spcPct val="80000"/>
              </a:lnSpc>
              <a:buNone/>
            </a:pPr>
            <a:r>
              <a:rPr lang="en-US" altLang="zh-CN" sz="2400" b="1" dirty="0"/>
              <a:t>       </a:t>
            </a:r>
            <a:r>
              <a:rPr lang="zh-CN" altLang="en-US" sz="2400" b="1" dirty="0"/>
              <a:t>大家不曾留意的风景，希望学弟学妹们可以珍惜在学校的</a:t>
            </a:r>
            <a:endParaRPr lang="zh-CN" altLang="en-US" sz="2400" b="1" dirty="0"/>
          </a:p>
          <a:p>
            <a:pPr marL="82550" indent="0">
              <a:lnSpc>
                <a:spcPct val="80000"/>
              </a:lnSpc>
              <a:buNone/>
            </a:pPr>
            <a:r>
              <a:rPr lang="zh-CN" altLang="en-US" sz="2400" b="1" dirty="0"/>
              <a:t> </a:t>
            </a:r>
            <a:r>
              <a:rPr lang="en-US" altLang="zh-CN" sz="2400" b="1" dirty="0"/>
              <a:t>      </a:t>
            </a:r>
            <a:r>
              <a:rPr lang="zh-CN" altLang="en-US" sz="2400" b="1" dirty="0"/>
              <a:t>日子。</a:t>
            </a:r>
            <a:endParaRPr lang="zh-CN" altLang="en-US" sz="2400" b="1" dirty="0"/>
          </a:p>
          <a:p>
            <a:pPr>
              <a:lnSpc>
                <a:spcPct val="80000"/>
              </a:lnSpc>
            </a:pPr>
            <a:endParaRPr lang="zh-CN" altLang="en-US" sz="2400" b="1" dirty="0"/>
          </a:p>
        </p:txBody>
      </p:sp>
      <p:sp>
        <p:nvSpPr>
          <p:cNvPr id="28675" name="文本框 60418"/>
          <p:cNvSpPr txBox="1"/>
          <p:nvPr/>
        </p:nvSpPr>
        <p:spPr>
          <a:xfrm>
            <a:off x="6172200" y="6096000"/>
            <a:ext cx="2317750" cy="517525"/>
          </a:xfrm>
          <a:prstGeom prst="rect">
            <a:avLst/>
          </a:prstGeom>
          <a:noFill/>
          <a:ln w="9525">
            <a:noFill/>
          </a:ln>
        </p:spPr>
        <p:txBody>
          <a:bodyPr wrap="none">
            <a:spAutoFit/>
          </a:bodyPr>
          <a:lstStyle/>
          <a:p>
            <a:pPr>
              <a:buFont typeface="Arial" panose="020B0604020202020204" pitchFamily="34" charset="0"/>
            </a:pPr>
            <a:r>
              <a:rPr lang="zh-CN" altLang="en-US" sz="2800" b="1" dirty="0">
                <a:latin typeface="Comic Sans MS" panose="030F0702030302020204" pitchFamily="66" charset="0"/>
              </a:rPr>
              <a:t>二工大的果树</a:t>
            </a:r>
            <a:endParaRPr lang="zh-CN" altLang="en-US" sz="2800" b="1" dirty="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61441"/>
          <p:cNvSpPr>
            <a:spLocks noGrp="1"/>
          </p:cNvSpPr>
          <p:nvPr>
            <p:ph type="body" idx="4294967295"/>
          </p:nvPr>
        </p:nvSpPr>
        <p:spPr>
          <a:xfrm>
            <a:off x="990600" y="533400"/>
            <a:ext cx="8229600" cy="4525963"/>
          </a:xfrm>
        </p:spPr>
        <p:txBody>
          <a:bodyPr vert="horz" wrap="square" lIns="91440" tIns="45720" rIns="91440" bIns="45720" anchor="t"/>
          <a:lstStyle/>
          <a:p>
            <a:pPr>
              <a:lnSpc>
                <a:spcPct val="90000"/>
              </a:lnSpc>
            </a:pPr>
            <a:r>
              <a:rPr lang="zh-CN" altLang="en-US" b="1" dirty="0"/>
              <a:t>二、活动目的：</a:t>
            </a:r>
            <a:endParaRPr lang="zh-CN" altLang="en-US" b="1" dirty="0"/>
          </a:p>
          <a:p>
            <a:pPr>
              <a:lnSpc>
                <a:spcPct val="90000"/>
              </a:lnSpc>
            </a:pPr>
            <a:r>
              <a:rPr lang="zh-CN" altLang="en-US" b="1" dirty="0"/>
              <a:t>       通过模块中要求的写作训练，让小组成员掌握更多写作技巧，提高自己的写作水平。并且通过对活动主题的实践探讨，让每一位小组成员都对脚下的路、人生的路有更深刻的了解和体会，从而更加长远地规划自己的大学目标。同时也希望小组成员能从这次写作训练的实践活动中切实体会到团队精神和分工合作的重要性。</a:t>
            </a:r>
            <a:endParaRPr lang="zh-CN" altLang="en-US" b="1" dirty="0"/>
          </a:p>
        </p:txBody>
      </p:sp>
      <p:sp>
        <p:nvSpPr>
          <p:cNvPr id="29699" name="文本框 61442"/>
          <p:cNvSpPr txBox="1"/>
          <p:nvPr/>
        </p:nvSpPr>
        <p:spPr>
          <a:xfrm>
            <a:off x="5105400" y="5410200"/>
            <a:ext cx="3656013" cy="944563"/>
          </a:xfrm>
          <a:prstGeom prst="rect">
            <a:avLst/>
          </a:prstGeom>
          <a:noFill/>
          <a:ln w="9525">
            <a:noFill/>
          </a:ln>
        </p:spPr>
        <p:txBody>
          <a:bodyPr wrap="none">
            <a:spAutoFit/>
          </a:bodyPr>
          <a:lstStyle/>
          <a:p>
            <a:pPr>
              <a:buFont typeface="Arial" panose="020B0604020202020204" pitchFamily="34" charset="0"/>
            </a:pPr>
            <a:r>
              <a:rPr lang="zh-CN" altLang="en-US" sz="2800" b="1" dirty="0">
                <a:latin typeface="Comic Sans MS" panose="030F0702030302020204" pitchFamily="66" charset="0"/>
              </a:rPr>
              <a:t>脚下的你</a:t>
            </a:r>
            <a:endParaRPr lang="zh-CN" altLang="en-US" sz="2800" b="1" dirty="0">
              <a:latin typeface="Comic Sans MS" panose="030F0702030302020204" pitchFamily="66" charset="0"/>
            </a:endParaRPr>
          </a:p>
          <a:p>
            <a:pPr>
              <a:buFont typeface="Arial" panose="020B0604020202020204" pitchFamily="34" charset="0"/>
            </a:pPr>
            <a:r>
              <a:rPr lang="en-US" altLang="zh-CN" sz="2800" b="1" dirty="0">
                <a:latin typeface="Comic Sans MS" panose="030F0702030302020204" pitchFamily="66" charset="0"/>
              </a:rPr>
              <a:t>——</a:t>
            </a:r>
            <a:r>
              <a:rPr lang="zh-CN" altLang="en-US" sz="2800" b="1" dirty="0">
                <a:latin typeface="Comic Sans MS" panose="030F0702030302020204" pitchFamily="66" charset="0"/>
              </a:rPr>
              <a:t>通往千万里的远方</a:t>
            </a:r>
            <a:endParaRPr lang="zh-CN" altLang="en-US" sz="2800" b="1" dirty="0">
              <a:latin typeface="Comic Sans MS" panose="030F0702030302020204" pitchFamily="66" charset="0"/>
            </a:endParaRPr>
          </a:p>
        </p:txBody>
      </p:sp>
      <p:sp>
        <p:nvSpPr>
          <p:cNvPr id="29700" name="左箭头 61443">
            <a:hlinkClick r:id="rId1" action="ppaction://hlinksldjump"/>
          </p:cNvPr>
          <p:cNvSpPr/>
          <p:nvPr/>
        </p:nvSpPr>
        <p:spPr>
          <a:xfrm>
            <a:off x="1219200" y="5638800"/>
            <a:ext cx="977900" cy="485775"/>
          </a:xfrm>
          <a:prstGeom prst="leftArrow">
            <a:avLst>
              <a:gd name="adj1" fmla="val 50000"/>
              <a:gd name="adj2" fmla="val 50242"/>
            </a:avLst>
          </a:prstGeom>
          <a:solidFill>
            <a:schemeClr val="accent1"/>
          </a:solidFill>
          <a:ln w="9525" cap="flat" cmpd="sng">
            <a:solidFill>
              <a:schemeClr val="tx1"/>
            </a:solidFill>
            <a:prstDash val="solid"/>
            <a:miter/>
            <a:headEnd type="none" w="med" len="med"/>
            <a:tailEnd type="none" w="med" len="med"/>
          </a:ln>
        </p:spPr>
        <p:txBody>
          <a:bodyPr/>
          <a:lstStyle/>
          <a:p>
            <a:pPr eaLnBrk="0" hangingPunct="0">
              <a:buFont typeface="Arial" panose="020B0604020202020204" pitchFamily="34" charset="0"/>
            </a:pPr>
            <a:endParaRPr lang="zh-CN" altLang="en-US" sz="2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62465"/>
          <p:cNvSpPr>
            <a:spLocks noGrp="1"/>
          </p:cNvSpPr>
          <p:nvPr>
            <p:ph type="body" idx="4294967295"/>
          </p:nvPr>
        </p:nvSpPr>
        <p:spPr>
          <a:xfrm>
            <a:off x="457200" y="1600200"/>
            <a:ext cx="8229600" cy="4525963"/>
          </a:xfrm>
        </p:spPr>
        <p:txBody>
          <a:bodyPr vert="horz" wrap="square" lIns="91440" tIns="45720" rIns="91440" bIns="45720" anchor="t"/>
          <a:lstStyle/>
          <a:p>
            <a:r>
              <a:rPr lang="zh-CN" altLang="en-US" b="1" dirty="0"/>
              <a:t>三、 活动主题：</a:t>
            </a:r>
            <a:endParaRPr lang="zh-CN" altLang="en-US" b="1" dirty="0"/>
          </a:p>
          <a:p>
            <a:r>
              <a:rPr lang="zh-CN" altLang="en-US" b="1" dirty="0"/>
              <a:t>         感受夜色下的美丽校园，抒发个人的情感，升华情感。</a:t>
            </a:r>
            <a:endParaRPr lang="zh-CN" altLang="en-US" b="1" dirty="0"/>
          </a:p>
          <a:p>
            <a:endParaRPr lang="zh-CN" altLang="en-US" b="1" dirty="0"/>
          </a:p>
          <a:p>
            <a:r>
              <a:rPr lang="zh-CN" altLang="en-US" b="1" dirty="0"/>
              <a:t>三、活动主旨</a:t>
            </a:r>
            <a:endParaRPr lang="zh-CN" altLang="en-US" b="1" dirty="0"/>
          </a:p>
          <a:p>
            <a:r>
              <a:rPr lang="zh-CN" altLang="en-US" b="1" dirty="0"/>
              <a:t>        以树为主题，发现校园美好的风景。</a:t>
            </a:r>
            <a:endParaRPr lang="zh-CN" altLang="en-US" b="1" dirty="0"/>
          </a:p>
        </p:txBody>
      </p:sp>
      <p:sp>
        <p:nvSpPr>
          <p:cNvPr id="30723" name="左箭头 62466">
            <a:hlinkClick r:id="rId1" action="ppaction://hlinksldjump"/>
          </p:cNvPr>
          <p:cNvSpPr/>
          <p:nvPr/>
        </p:nvSpPr>
        <p:spPr>
          <a:xfrm>
            <a:off x="2209800" y="5943600"/>
            <a:ext cx="977900" cy="485775"/>
          </a:xfrm>
          <a:prstGeom prst="leftArrow">
            <a:avLst>
              <a:gd name="adj1" fmla="val 50000"/>
              <a:gd name="adj2" fmla="val 50242"/>
            </a:avLst>
          </a:prstGeom>
          <a:solidFill>
            <a:schemeClr val="accent1"/>
          </a:solidFill>
          <a:ln w="9525" cap="flat" cmpd="sng">
            <a:solidFill>
              <a:schemeClr val="tx1"/>
            </a:solidFill>
            <a:prstDash val="solid"/>
            <a:miter/>
            <a:headEnd type="none" w="med" len="med"/>
            <a:tailEnd type="none" w="med" len="med"/>
          </a:ln>
        </p:spPr>
        <p:txBody>
          <a:bodyPr/>
          <a:lstStyle/>
          <a:p>
            <a:pPr eaLnBrk="0" hangingPunct="0">
              <a:buFont typeface="Arial" panose="020B0604020202020204" pitchFamily="34" charset="0"/>
            </a:pPr>
            <a:endParaRPr lang="zh-CN" altLang="en-US" sz="2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p:cNvPicPr>
          <p:nvPr>
            <p:ph idx="4294967295"/>
          </p:nvPr>
        </p:nvPicPr>
        <p:blipFill>
          <a:blip r:embed="rId1"/>
          <a:srcRect l="3827" t="11502" r="11702" b="6836"/>
          <a:stretch>
            <a:fillRect/>
          </a:stretch>
        </p:blipFill>
        <p:spPr>
          <a:xfrm>
            <a:off x="0" y="0"/>
            <a:ext cx="9102725" cy="68580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1"/>
          <a:srcRect l="35236" t="11858" r="32722" b="7387"/>
          <a:stretch>
            <a:fillRect/>
          </a:stretch>
        </p:blipFill>
        <p:spPr>
          <a:xfrm>
            <a:off x="2211388" y="33338"/>
            <a:ext cx="4799012" cy="6800850"/>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0177"/>
          <p:cNvSpPr>
            <a:spLocks noGrp="1"/>
          </p:cNvSpPr>
          <p:nvPr>
            <p:ph type="title" idx="4294967295"/>
          </p:nvPr>
        </p:nvSpPr>
        <p:spPr>
          <a:xfrm>
            <a:off x="457200" y="274638"/>
            <a:ext cx="8229600" cy="1143000"/>
          </a:xfrm>
        </p:spPr>
        <p:txBody>
          <a:bodyPr vert="horz" wrap="square" lIns="91440" tIns="45720" rIns="91440" bIns="45720" anchor="ctr"/>
          <a:lstStyle/>
          <a:p>
            <a:r>
              <a:rPr lang="zh-CN" altLang="en-US" dirty="0"/>
              <a:t>校园情怀项目文本提交要求</a:t>
            </a:r>
            <a:endParaRPr lang="zh-CN" altLang="en-US" dirty="0"/>
          </a:p>
        </p:txBody>
      </p:sp>
      <p:sp>
        <p:nvSpPr>
          <p:cNvPr id="12291" name="文本占位符 50178"/>
          <p:cNvSpPr>
            <a:spLocks noGrp="1"/>
          </p:cNvSpPr>
          <p:nvPr>
            <p:ph type="body" idx="4294967295"/>
          </p:nvPr>
        </p:nvSpPr>
        <p:spPr>
          <a:xfrm>
            <a:off x="228600" y="1600200"/>
            <a:ext cx="8602345" cy="4526280"/>
          </a:xfrm>
        </p:spPr>
        <p:txBody>
          <a:bodyPr vert="horz" wrap="square" lIns="91440" tIns="45720" rIns="91440" bIns="45720" anchor="t"/>
          <a:lstStyle/>
          <a:p>
            <a:r>
              <a:rPr lang="zh-CN" altLang="en-US" b="1" dirty="0">
                <a:hlinkClick r:id="rId1" action="ppaction://hlinksldjump"/>
              </a:rPr>
              <a:t>封面</a:t>
            </a:r>
            <a:endParaRPr lang="zh-CN" altLang="en-US" b="1" dirty="0">
              <a:hlinkClick r:id="rId2" action="ppaction://hlinksldjump"/>
            </a:endParaRPr>
          </a:p>
          <a:p>
            <a:r>
              <a:rPr lang="zh-CN" altLang="en-US" b="1" dirty="0">
                <a:hlinkClick r:id="rId3" action="ppaction://hlinksldjump"/>
              </a:rPr>
              <a:t>目录</a:t>
            </a:r>
            <a:r>
              <a:rPr lang="zh-CN" altLang="en-US" b="1" dirty="0"/>
              <a:t>：前言（序）、策划书、会议记录（至少</a:t>
            </a:r>
            <a:r>
              <a:rPr lang="en-US" altLang="zh-CN" b="1" dirty="0"/>
              <a:t>3</a:t>
            </a:r>
            <a:r>
              <a:rPr lang="zh-CN" altLang="en-US" b="1" dirty="0"/>
              <a:t>份：选题讨论并确定、任务安排及</a:t>
            </a:r>
            <a:r>
              <a:rPr lang="zh-CN" altLang="en-US" b="1" dirty="0"/>
              <a:t>其他）、小组成员文章、小组成员小结、组长总结、后记（跋）、版权页  （须含基本内容）</a:t>
            </a:r>
            <a:endParaRPr lang="zh-CN" altLang="en-US"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文本占位符 65538"/>
          <p:cNvSpPr>
            <a:spLocks noGrp="1"/>
          </p:cNvSpPr>
          <p:nvPr>
            <p:ph type="body" idx="4294967295"/>
          </p:nvPr>
        </p:nvSpPr>
        <p:spPr>
          <a:xfrm>
            <a:off x="304800" y="457200"/>
            <a:ext cx="8841105" cy="4526280"/>
          </a:xfrm>
        </p:spPr>
        <p:txBody>
          <a:bodyPr vert="horz" wrap="square" lIns="91440" tIns="45720" rIns="91440" bIns="45720" anchor="t"/>
          <a:lstStyle/>
          <a:p>
            <a:r>
              <a:rPr lang="zh-CN" altLang="en-US" b="1" dirty="0"/>
              <a:t>小组成员文章：每位同学完成与</a:t>
            </a:r>
            <a:r>
              <a:rPr lang="zh-CN" altLang="en-US" b="1" dirty="0"/>
              <a:t>小组选题有关的文章一篇：题目自拟、体裁不限（</a:t>
            </a:r>
            <a:r>
              <a:rPr lang="zh-CN" altLang="en-US" b="1" dirty="0"/>
              <a:t>诗歌除外）、800字左右</a:t>
            </a:r>
            <a:r>
              <a:rPr lang="zh-CN" altLang="en-US" b="1" dirty="0" smtClean="0"/>
              <a:t>。（独创）</a:t>
            </a:r>
            <a:endParaRPr lang="zh-CN" altLang="en-US" b="1" dirty="0"/>
          </a:p>
          <a:p>
            <a:endParaRPr lang="zh-CN" altLang="en-US" b="1" dirty="0"/>
          </a:p>
          <a:p>
            <a:r>
              <a:rPr lang="zh-CN" altLang="en-US" b="1" dirty="0"/>
              <a:t>小组成员</a:t>
            </a:r>
            <a:r>
              <a:rPr lang="zh-CN" altLang="en-US" b="1" dirty="0">
                <a:hlinkClick r:id="rId1" action="ppaction://hlinksldjump"/>
              </a:rPr>
              <a:t>小结</a:t>
            </a:r>
            <a:r>
              <a:rPr lang="zh-CN" altLang="en-US" b="1" dirty="0"/>
              <a:t>：每位同学</a:t>
            </a:r>
            <a:r>
              <a:rPr lang="zh-CN" altLang="en-US" b="1" dirty="0"/>
              <a:t>完成与活动中</a:t>
            </a:r>
            <a:r>
              <a:rPr lang="zh-CN" altLang="en-US" b="1" dirty="0"/>
              <a:t>承担任务有关的小结一篇。（组长写总结</a:t>
            </a:r>
            <a:r>
              <a:rPr lang="zh-CN" altLang="en-US" b="1" dirty="0" smtClean="0"/>
              <a:t>）  </a:t>
            </a:r>
            <a:r>
              <a:rPr lang="zh-CN" altLang="en-US" b="1" dirty="0" smtClean="0">
                <a:hlinkClick r:id="rId2" action="ppaction://hlinkfile"/>
              </a:rPr>
              <a:t>错误写法</a:t>
            </a:r>
            <a:endParaRPr lang="zh-CN" altLang="en-US" b="1" dirty="0"/>
          </a:p>
          <a:p>
            <a:endParaRPr lang="zh-CN" altLang="en-US" b="1" dirty="0"/>
          </a:p>
          <a:p>
            <a:r>
              <a:rPr lang="zh-CN" altLang="en-US" b="1" dirty="0"/>
              <a:t>后记（跋）：对整个过程的简单回顾以及从中获得的收获</a:t>
            </a:r>
            <a:endParaRPr lang="zh-CN" altLang="en-US" b="1" dirty="0"/>
          </a:p>
          <a:p>
            <a:endParaRPr lang="zh-CN" altLang="en-US" b="1" dirty="0"/>
          </a:p>
          <a:p>
            <a:endParaRPr lang="zh-CN" altLang="en-US" b="1" dirty="0"/>
          </a:p>
          <a:p>
            <a:endParaRPr lang="zh-CN" altLang="en-US" b="1" dirty="0"/>
          </a:p>
          <a:p>
            <a:endParaRPr lang="zh-CN" altLang="en-US" b="1" dirty="0"/>
          </a:p>
          <a:p>
            <a:endParaRPr lang="zh-CN" altLang="en-US" b="1" dirty="0"/>
          </a:p>
          <a:p>
            <a:endParaRPr lang="zh-CN" altLang="en-US" b="1" dirty="0"/>
          </a:p>
          <a:p>
            <a:pPr>
              <a:buNone/>
            </a:pPr>
            <a:endParaRPr lang="zh-CN" alt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66561"/>
          <p:cNvSpPr>
            <a:spLocks noGrp="1"/>
          </p:cNvSpPr>
          <p:nvPr>
            <p:ph type="title" idx="4294967295"/>
          </p:nvPr>
        </p:nvSpPr>
        <p:spPr>
          <a:xfrm>
            <a:off x="457200" y="274638"/>
            <a:ext cx="8229600" cy="1143000"/>
          </a:xfrm>
        </p:spPr>
        <p:txBody>
          <a:bodyPr vert="horz" wrap="square" lIns="91440" tIns="45720" rIns="91440" bIns="45720" anchor="ctr"/>
          <a:lstStyle/>
          <a:p>
            <a:r>
              <a:rPr lang="zh-CN" altLang="en-US" dirty="0"/>
              <a:t>后记</a:t>
            </a:r>
            <a:endParaRPr lang="zh-CN" altLang="en-US" dirty="0"/>
          </a:p>
        </p:txBody>
      </p:sp>
      <p:sp>
        <p:nvSpPr>
          <p:cNvPr id="34819" name="文本占位符 66562"/>
          <p:cNvSpPr>
            <a:spLocks noGrp="1"/>
          </p:cNvSpPr>
          <p:nvPr>
            <p:ph type="body" idx="4294967295"/>
          </p:nvPr>
        </p:nvSpPr>
        <p:spPr>
          <a:xfrm>
            <a:off x="457200" y="1600200"/>
            <a:ext cx="8229600" cy="4525963"/>
          </a:xfrm>
        </p:spPr>
        <p:txBody>
          <a:bodyPr vert="horz" wrap="square" lIns="91440" tIns="45720" rIns="91440" bIns="45720" anchor="t"/>
          <a:lstStyle/>
          <a:p>
            <a:r>
              <a:rPr lang="zh-CN" altLang="en-US" dirty="0"/>
              <a:t>        一眨眼四月已经过去，我们的美丽校园活动就要落下帷幕。在这三周中，我们从寻找活动的主题开始，到大家在夜幕下漫步于校园的路上，于不经意间收获，到最后的相互交流，形成属于自己的成果。活动过程本身就是一个巨大的收获，希望每一个人，都能有底气地说自己度过了意义非凡的三周！  </a:t>
            </a:r>
            <a:endParaRPr lang="zh-CN"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67585"/>
          <p:cNvSpPr>
            <a:spLocks noGrp="1"/>
          </p:cNvSpPr>
          <p:nvPr>
            <p:ph type="title" idx="4294967295"/>
          </p:nvPr>
        </p:nvSpPr>
        <p:spPr>
          <a:xfrm>
            <a:off x="457200" y="152400"/>
            <a:ext cx="8229600" cy="1143000"/>
          </a:xfrm>
        </p:spPr>
        <p:txBody>
          <a:bodyPr vert="horz" wrap="square" lIns="91440" tIns="45720" rIns="91440" bIns="45720" anchor="ctr"/>
          <a:lstStyle/>
          <a:p>
            <a:r>
              <a:rPr lang="zh-CN" altLang="en-US" dirty="0"/>
              <a:t>后记</a:t>
            </a:r>
            <a:endParaRPr lang="zh-CN" altLang="en-US" dirty="0"/>
          </a:p>
        </p:txBody>
      </p:sp>
      <p:sp>
        <p:nvSpPr>
          <p:cNvPr id="35843" name="文本占位符 67586"/>
          <p:cNvSpPr>
            <a:spLocks noGrp="1"/>
          </p:cNvSpPr>
          <p:nvPr>
            <p:ph type="body" idx="4294967295"/>
          </p:nvPr>
        </p:nvSpPr>
        <p:spPr>
          <a:xfrm>
            <a:off x="76200" y="1219200"/>
            <a:ext cx="8961755" cy="5562600"/>
          </a:xfrm>
        </p:spPr>
        <p:txBody>
          <a:bodyPr vert="horz" wrap="square" lIns="91440" tIns="45720" rIns="91440" bIns="45720" anchor="t"/>
          <a:lstStyle/>
          <a:p>
            <a:r>
              <a:rPr lang="zh-CN" altLang="en-US" sz="2400" dirty="0"/>
              <a:t>        </a:t>
            </a:r>
            <a:r>
              <a:rPr lang="zh-CN" altLang="en-US" sz="2400" b="1" dirty="0"/>
              <a:t>这次活动我们整整进行了一个月，</a:t>
            </a:r>
            <a:r>
              <a:rPr lang="zh-CN" altLang="en-US" sz="2400" b="1" dirty="0"/>
              <a:t>对正在备考考研的学生来说平时花两个小时看电影都是件十分奢侈的</a:t>
            </a:r>
            <a:r>
              <a:rPr lang="zh-CN" altLang="en-US" sz="2400" b="1" dirty="0"/>
              <a:t>事情，而进行这项活动大家其实是多少有些不愿意的，而我们组七个人有六个人是准备考研的，直到最后一天大家才把所有的文字搞定，可想而知这项活动我们进行的是有多么的艰难，但最后大家都交了一份可能不是最棒的但也十分出色的报告，看到的时候真的让我很感动。</a:t>
            </a:r>
            <a:endParaRPr lang="zh-CN" altLang="en-US" sz="2400" b="1" dirty="0"/>
          </a:p>
          <a:p>
            <a:r>
              <a:rPr lang="zh-CN" altLang="en-US" sz="2400" b="1" dirty="0"/>
              <a:t>        可以看到视频照片基本上都是夜晚的情景，可能会不够漂亮，主要是因为我们复习都是到晚上十点才回宿舍的，所以这项活动基本上都是晚上做的，后来知道沈艺波同学为了剪视频几乎是通宵才完成的，除了感动我真的是不知道如何表达了。</a:t>
            </a:r>
            <a:endParaRPr lang="zh-CN" altLang="en-US" sz="2400" b="1" dirty="0"/>
          </a:p>
          <a:p>
            <a:r>
              <a:rPr lang="zh-CN" altLang="en-US" sz="2400" b="1" dirty="0"/>
              <a:t>        相信我们将这项活动都坚持下来并顺利完成了，也必将可以坚持复习，考研取得理想成绩！！！</a:t>
            </a:r>
            <a:endParaRPr lang="zh-CN" altLang="en-US" sz="24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文本占位符 69633"/>
          <p:cNvSpPr>
            <a:spLocks noGrp="1"/>
          </p:cNvSpPr>
          <p:nvPr>
            <p:ph type="body" sz="half" idx="4294967295"/>
          </p:nvPr>
        </p:nvSpPr>
        <p:spPr>
          <a:xfrm>
            <a:off x="457200" y="1600200"/>
            <a:ext cx="8154988" cy="4525963"/>
          </a:xfrm>
        </p:spPr>
        <p:txBody>
          <a:bodyPr vert="horz" wrap="square" lIns="91440" tIns="45720" rIns="91440" bIns="45720" anchor="t"/>
          <a:lstStyle>
            <a:lvl1pPr lvl="0">
              <a:buClr>
                <a:schemeClr val="accent1"/>
              </a:buClr>
              <a:buSzPct val="80000"/>
              <a:buFont typeface="Wingdings 2" panose="05020102010507070707" pitchFamily="18" charset="2"/>
              <a:defRPr sz="2800"/>
            </a:lvl1pPr>
            <a:lvl2pPr lvl="1">
              <a:buClr>
                <a:schemeClr val="accent1"/>
              </a:buClr>
              <a:buSzTx/>
              <a:buFont typeface="Wingdings 2" panose="05020102010507070707" pitchFamily="18" charset="2"/>
              <a:defRPr sz="2400"/>
            </a:lvl2pPr>
            <a:lvl3pPr lvl="2">
              <a:buClr>
                <a:schemeClr val="accent1"/>
              </a:buClr>
              <a:buSzTx/>
              <a:buFont typeface="Wingdings 2" panose="05020102010507070707" pitchFamily="18" charset="2"/>
              <a:defRPr sz="2000"/>
            </a:lvl3pPr>
            <a:lvl4pPr lvl="3">
              <a:buClr>
                <a:schemeClr val="accent1"/>
              </a:buClr>
              <a:buSzTx/>
              <a:buFont typeface="Wingdings 2" panose="05020102010507070707" pitchFamily="18" charset="2"/>
              <a:defRPr sz="1800"/>
            </a:lvl4pPr>
            <a:lvl5pPr lvl="4">
              <a:buClr>
                <a:schemeClr val="accent1"/>
              </a:buClr>
              <a:buSzTx/>
              <a:buFont typeface="Wingdings 2" panose="05020102010507070707" pitchFamily="18" charset="2"/>
              <a:defRPr sz="1800"/>
            </a:lvl5pPr>
          </a:lstStyle>
          <a:p>
            <a:pPr lvl="0"/>
            <a:r>
              <a:rPr lang="zh-CN" altLang="en-US" b="1" dirty="0"/>
              <a:t>版权页：</a:t>
            </a:r>
            <a:r>
              <a:rPr lang="zh-CN" altLang="en-US" dirty="0"/>
              <a:t>是出版物（主要是图书、期刊）记载出版及版权信息的页码。</a:t>
            </a:r>
            <a:endParaRPr lang="zh-CN" altLang="en-US" dirty="0"/>
          </a:p>
          <a:p>
            <a:pPr lvl="0"/>
            <a:r>
              <a:rPr lang="zh-CN" altLang="en-US" dirty="0"/>
              <a:t>版权页一般记载作者、出版者、印刷者或者复制者、发行者的名称、地址，书号、刊号或者版号，在版编目数据，出版日期、刊期以及其他有关事项。</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图片 70657"/>
          <p:cNvPicPr>
            <a:picLocks noChangeAspect="1"/>
          </p:cNvPicPr>
          <p:nvPr/>
        </p:nvPicPr>
        <p:blipFill>
          <a:blip r:embed="rId1"/>
          <a:stretch>
            <a:fillRect/>
          </a:stretch>
        </p:blipFill>
        <p:spPr>
          <a:xfrm>
            <a:off x="2147888" y="0"/>
            <a:ext cx="4848225" cy="6858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占位符 71681"/>
          <p:cNvSpPr>
            <a:spLocks noGrp="1"/>
          </p:cNvSpPr>
          <p:nvPr>
            <p:ph type="body" idx="4294967295"/>
          </p:nvPr>
        </p:nvSpPr>
        <p:spPr>
          <a:xfrm>
            <a:off x="762000" y="838200"/>
            <a:ext cx="8229600" cy="5745163"/>
          </a:xfrm>
        </p:spPr>
        <p:txBody>
          <a:bodyPr vert="horz" wrap="square" lIns="91440" tIns="45720" rIns="91440" bIns="45720" anchor="t"/>
          <a:lstStyle/>
          <a:p>
            <a:r>
              <a:rPr lang="zh-CN" altLang="en-US" b="1" dirty="0"/>
              <a:t>版面编辑：</a:t>
            </a:r>
            <a:r>
              <a:rPr lang="zh-CN" altLang="en-US" b="1" dirty="0">
                <a:sym typeface="Arial" panose="020B0604020202020204" pitchFamily="34" charset="0"/>
              </a:rPr>
              <a:t>×××   ×××  </a:t>
            </a:r>
            <a:r>
              <a:rPr lang="zh-CN" altLang="en-US" b="1" dirty="0"/>
              <a:t> </a:t>
            </a:r>
            <a:endParaRPr lang="zh-CN" altLang="en-US" b="1" dirty="0"/>
          </a:p>
          <a:p>
            <a:r>
              <a:rPr lang="zh-CN" altLang="en-US" b="1" dirty="0"/>
              <a:t>文字编辑：</a:t>
            </a:r>
            <a:r>
              <a:rPr lang="zh-CN" altLang="en-US" b="1" dirty="0">
                <a:sym typeface="Arial" panose="020B0604020202020204" pitchFamily="34" charset="0"/>
              </a:rPr>
              <a:t>×××   ×××</a:t>
            </a:r>
            <a:endParaRPr lang="zh-CN" altLang="en-US" b="1" dirty="0">
              <a:sym typeface="Arial" panose="020B0604020202020204" pitchFamily="34" charset="0"/>
            </a:endParaRPr>
          </a:p>
          <a:p>
            <a:r>
              <a:rPr lang="zh-CN" altLang="en-US" b="1" dirty="0"/>
              <a:t>文字校对及活动策划：</a:t>
            </a:r>
            <a:r>
              <a:rPr lang="zh-CN" altLang="en-US" b="1" dirty="0">
                <a:sym typeface="Arial" panose="020B0604020202020204" pitchFamily="34" charset="0"/>
              </a:rPr>
              <a:t>×××   ×××</a:t>
            </a:r>
            <a:r>
              <a:rPr lang="zh-CN" altLang="en-US" b="1" dirty="0"/>
              <a:t> </a:t>
            </a:r>
            <a:endParaRPr lang="zh-CN" altLang="en-US" b="1" dirty="0"/>
          </a:p>
          <a:p>
            <a:r>
              <a:rPr lang="zh-CN" altLang="en-US" b="1" dirty="0"/>
              <a:t>视频制作：</a:t>
            </a:r>
            <a:r>
              <a:rPr lang="zh-CN" altLang="en-US" b="1" dirty="0">
                <a:sym typeface="Arial" panose="020B0604020202020204" pitchFamily="34" charset="0"/>
              </a:rPr>
              <a:t>×××   ×××</a:t>
            </a:r>
            <a:endParaRPr lang="zh-CN" altLang="en-US" b="1" dirty="0">
              <a:sym typeface="Arial" panose="020B0604020202020204" pitchFamily="34" charset="0"/>
            </a:endParaRPr>
          </a:p>
          <a:p>
            <a:r>
              <a:rPr lang="zh-CN" altLang="en-US" b="1" dirty="0"/>
              <a:t>拍照：</a:t>
            </a:r>
            <a:r>
              <a:rPr lang="zh-CN" altLang="en-US" b="1" dirty="0">
                <a:sym typeface="Arial" panose="020B0604020202020204" pitchFamily="34" charset="0"/>
              </a:rPr>
              <a:t>×××   ×××</a:t>
            </a:r>
            <a:endParaRPr lang="zh-CN" altLang="en-US" b="1" dirty="0">
              <a:sym typeface="Arial" panose="020B0604020202020204" pitchFamily="34" charset="0"/>
            </a:endParaRPr>
          </a:p>
          <a:p>
            <a:pPr>
              <a:buNone/>
            </a:pPr>
            <a:endParaRPr lang="zh-CN" altLang="en-US" dirty="0"/>
          </a:p>
        </p:txBody>
      </p:sp>
      <p:sp>
        <p:nvSpPr>
          <p:cNvPr id="2" name="右箭头 1">
            <a:hlinkClick r:id="rId1" action="ppaction://hlinksldjump"/>
          </p:cNvPr>
          <p:cNvSpPr/>
          <p:nvPr/>
        </p:nvSpPr>
        <p:spPr>
          <a:xfrm>
            <a:off x="5638800" y="4495800"/>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idx="4294967295"/>
          </p:nvPr>
        </p:nvSpPr>
        <p:spPr>
          <a:xfrm>
            <a:off x="0" y="685800"/>
            <a:ext cx="8951595" cy="5005705"/>
          </a:xfrm>
        </p:spPr>
        <p:txBody>
          <a:bodyPr vert="horz" wrap="square" lIns="91440" tIns="45720" rIns="91440" bIns="45720" anchor="t"/>
          <a:lstStyle/>
          <a:p>
            <a:pPr marL="609600" indent="-609600">
              <a:lnSpc>
                <a:spcPct val="90000"/>
              </a:lnSpc>
              <a:buNone/>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总结的格式和写法</a:t>
            </a:r>
            <a:endParaRPr lang="zh-CN" altLang="en-US" sz="4000" b="1" dirty="0">
              <a:latin typeface="Times New Roman" panose="02020603050405020304" pitchFamily="18" charset="0"/>
            </a:endParaRPr>
          </a:p>
          <a:p>
            <a:pPr marL="609600" indent="-609600">
              <a:lnSpc>
                <a:spcPct val="90000"/>
              </a:lnSpc>
              <a:buNone/>
            </a:pPr>
            <a:r>
              <a:rPr lang="zh-CN" altLang="en-US" sz="4000" b="1" dirty="0">
                <a:solidFill>
                  <a:srgbClr val="C00000"/>
                </a:solidFill>
                <a:latin typeface="Times New Roman" panose="02020603050405020304" pitchFamily="18" charset="0"/>
              </a:rPr>
              <a:t>     标题</a:t>
            </a:r>
            <a:r>
              <a:rPr lang="en-US" altLang="zh-CN" sz="4000" b="1" dirty="0">
                <a:solidFill>
                  <a:srgbClr val="C00000"/>
                </a:solidFill>
                <a:latin typeface="Times New Roman" panose="02020603050405020304" pitchFamily="18" charset="0"/>
              </a:rPr>
              <a:t>+</a:t>
            </a:r>
            <a:r>
              <a:rPr lang="zh-CN" altLang="en-US" sz="4000" b="1" dirty="0">
                <a:solidFill>
                  <a:srgbClr val="C00000"/>
                </a:solidFill>
                <a:latin typeface="Times New Roman" panose="02020603050405020304" pitchFamily="18" charset="0"/>
              </a:rPr>
              <a:t>正文</a:t>
            </a:r>
            <a:r>
              <a:rPr lang="en-US" altLang="zh-CN" sz="4000" b="1" dirty="0">
                <a:solidFill>
                  <a:srgbClr val="C00000"/>
                </a:solidFill>
                <a:latin typeface="Times New Roman" panose="02020603050405020304" pitchFamily="18" charset="0"/>
              </a:rPr>
              <a:t>+</a:t>
            </a:r>
            <a:r>
              <a:rPr lang="zh-CN" altLang="en-US" sz="4000" b="1" dirty="0">
                <a:solidFill>
                  <a:srgbClr val="C00000"/>
                </a:solidFill>
                <a:latin typeface="Times New Roman" panose="02020603050405020304" pitchFamily="18" charset="0"/>
              </a:rPr>
              <a:t>落款</a:t>
            </a:r>
            <a:endParaRPr lang="zh-CN" altLang="en-US" sz="4000" b="1" dirty="0">
              <a:solidFill>
                <a:srgbClr val="C00000"/>
              </a:solidFill>
              <a:latin typeface="Times New Roman" panose="02020603050405020304" pitchFamily="18" charset="0"/>
            </a:endParaRPr>
          </a:p>
          <a:p>
            <a:pPr marL="609600" indent="-609600">
              <a:lnSpc>
                <a:spcPct val="90000"/>
              </a:lnSpc>
              <a:buNone/>
            </a:pPr>
            <a:r>
              <a:rPr lang="zh-CN" altLang="en-US" sz="3600" b="1" dirty="0">
                <a:latin typeface="Times New Roman" panose="02020603050405020304" pitchFamily="18" charset="0"/>
              </a:rPr>
              <a:t> １、标题</a:t>
            </a:r>
            <a:endParaRPr lang="zh-CN" altLang="en-US" sz="3600" b="1" dirty="0">
              <a:latin typeface="Times New Roman" panose="02020603050405020304" pitchFamily="18"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a.完整式（四项式）：</a:t>
            </a:r>
            <a:r>
              <a:rPr lang="zh-CN" altLang="en-US" sz="2800" b="1" dirty="0">
                <a:latin typeface="Times New Roman" panose="02020603050405020304" pitchFamily="18" charset="0"/>
              </a:rPr>
              <a:t>单位名称</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时间</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事由</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文种</a:t>
            </a:r>
            <a:endParaRPr lang="zh-CN" altLang="en-US" sz="2800" b="1" dirty="0">
              <a:latin typeface="Times New Roman" panose="02020603050405020304" pitchFamily="18"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a:t>
            </a:r>
            <a:r>
              <a:rPr lang="en-US" altLang="zh-CN" sz="2800" b="1" dirty="0">
                <a:latin typeface="Times New Roman" panose="02020603050405020304" pitchFamily="18" charset="0"/>
                <a:sym typeface="Arial" panose="020B0604020202020204" pitchFamily="34" charset="0"/>
              </a:rPr>
              <a:t>《</a:t>
            </a:r>
            <a:r>
              <a:rPr lang="zh-CN" altLang="en-US" sz="2800" b="1" dirty="0">
                <a:latin typeface="Times New Roman" panose="02020603050405020304" pitchFamily="18" charset="0"/>
                <a:sym typeface="Arial" panose="020B0604020202020204" pitchFamily="34" charset="0"/>
              </a:rPr>
              <a:t>上海第二工业大学教务处</a:t>
            </a:r>
            <a:r>
              <a:rPr lang="en-US" altLang="zh-CN" sz="2800" b="1" dirty="0">
                <a:latin typeface="Times New Roman" panose="02020603050405020304" pitchFamily="18" charset="0"/>
                <a:sym typeface="Arial" panose="020B0604020202020204" pitchFamily="34" charset="0"/>
              </a:rPr>
              <a:t>2012</a:t>
            </a:r>
            <a:r>
              <a:rPr lang="zh-CN" altLang="en-US" sz="2800" b="1" dirty="0">
                <a:latin typeface="Times New Roman" panose="02020603050405020304" pitchFamily="18" charset="0"/>
                <a:sym typeface="Arial" panose="020B0604020202020204" pitchFamily="34" charset="0"/>
              </a:rPr>
              <a:t>学年教学工作总结</a:t>
            </a:r>
            <a:r>
              <a:rPr lang="en-US" altLang="zh-CN" sz="2800" b="1" dirty="0">
                <a:latin typeface="Times New Roman" panose="02020603050405020304" pitchFamily="18" charset="0"/>
                <a:sym typeface="Arial" panose="020B0604020202020204" pitchFamily="34" charset="0"/>
              </a:rPr>
              <a:t>》</a:t>
            </a:r>
            <a:endParaRPr lang="en-US" altLang="zh-CN" sz="2800" b="1" dirty="0">
              <a:latin typeface="Times New Roman" panose="02020603050405020304" pitchFamily="18" charset="0"/>
              <a:sym typeface="Arial" panose="020B0604020202020204" pitchFamily="34"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b.省略式  </a:t>
            </a:r>
            <a:endParaRPr lang="zh-CN" altLang="en-US" sz="2800" b="1" dirty="0">
              <a:latin typeface="Times New Roman" panose="02020603050405020304" pitchFamily="18" charset="0"/>
              <a:sym typeface="Arial" panose="020B0604020202020204" pitchFamily="34"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省时间：</a:t>
            </a:r>
            <a:r>
              <a:rPr lang="en-US" altLang="zh-CN" sz="2800" b="1" dirty="0">
                <a:latin typeface="Times New Roman" panose="02020603050405020304" pitchFamily="18" charset="0"/>
                <a:sym typeface="Arial" panose="020B0604020202020204" pitchFamily="34" charset="0"/>
              </a:rPr>
              <a:t>《 </a:t>
            </a:r>
            <a:r>
              <a:rPr lang="zh-CN" altLang="en-US" sz="2800" b="1" dirty="0">
                <a:latin typeface="Times New Roman" panose="02020603050405020304" pitchFamily="18" charset="0"/>
                <a:sym typeface="Arial" panose="020B0604020202020204" pitchFamily="34" charset="0"/>
              </a:rPr>
              <a:t>上海第二工业大学教务处教学工作总结</a:t>
            </a:r>
            <a:r>
              <a:rPr lang="en-US" altLang="zh-CN" sz="2800" b="1" dirty="0">
                <a:latin typeface="Times New Roman" panose="02020603050405020304" pitchFamily="18" charset="0"/>
                <a:sym typeface="Arial" panose="020B0604020202020204" pitchFamily="34" charset="0"/>
              </a:rPr>
              <a:t>》</a:t>
            </a:r>
            <a:endParaRPr lang="en-US" altLang="zh-CN" sz="2400" b="1" dirty="0">
              <a:latin typeface="Times New Roman" panose="02020603050405020304" pitchFamily="18" charset="0"/>
              <a:sym typeface="Arial" panose="020B0604020202020204" pitchFamily="34"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省单位名称： </a:t>
            </a:r>
            <a:r>
              <a:rPr lang="en-US" altLang="zh-CN" sz="2800" b="1" dirty="0">
                <a:latin typeface="Times New Roman" panose="02020603050405020304" pitchFamily="18" charset="0"/>
                <a:sym typeface="Arial" panose="020B0604020202020204" pitchFamily="34" charset="0"/>
              </a:rPr>
              <a:t>《20</a:t>
            </a:r>
            <a:r>
              <a:rPr lang="zh-CN" altLang="en-US" sz="2800" b="1" dirty="0">
                <a:latin typeface="Times New Roman" panose="02020603050405020304" pitchFamily="18" charset="0"/>
                <a:sym typeface="Arial" panose="020B0604020202020204" pitchFamily="34" charset="0"/>
              </a:rPr>
              <a:t>12学年教学工作总结</a:t>
            </a:r>
            <a:r>
              <a:rPr lang="en-US" altLang="zh-CN" sz="2800" b="1" dirty="0">
                <a:latin typeface="Times New Roman" panose="02020603050405020304" pitchFamily="18" charset="0"/>
                <a:sym typeface="Arial" panose="020B0604020202020204" pitchFamily="34" charset="0"/>
              </a:rPr>
              <a:t>》</a:t>
            </a:r>
            <a:endParaRPr lang="en-US" altLang="zh-CN" sz="2400" b="1" dirty="0">
              <a:latin typeface="Times New Roman" panose="02020603050405020304" pitchFamily="18" charset="0"/>
              <a:sym typeface="Arial" panose="020B0604020202020204" pitchFamily="34" charset="0"/>
            </a:endParaRPr>
          </a:p>
          <a:p>
            <a:pPr marL="609600" indent="-609600">
              <a:lnSpc>
                <a:spcPct val="90000"/>
              </a:lnSpc>
              <a:buNone/>
            </a:pPr>
            <a:r>
              <a:rPr lang="zh-CN" altLang="en-US" sz="2800" b="1" dirty="0">
                <a:latin typeface="Times New Roman" panose="02020603050405020304" pitchFamily="18" charset="0"/>
                <a:sym typeface="Arial" panose="020B0604020202020204" pitchFamily="34" charset="0"/>
              </a:rPr>
              <a:t>    省单位名称和时间：</a:t>
            </a:r>
            <a:r>
              <a:rPr lang="en-US" altLang="zh-CN" sz="2800" b="1" dirty="0">
                <a:latin typeface="Times New Roman" panose="02020603050405020304" pitchFamily="18" charset="0"/>
                <a:sym typeface="Arial" panose="020B0604020202020204" pitchFamily="34" charset="0"/>
              </a:rPr>
              <a:t>《</a:t>
            </a:r>
            <a:r>
              <a:rPr lang="zh-CN" altLang="en-US" sz="2800" b="1" dirty="0">
                <a:latin typeface="Times New Roman" panose="02020603050405020304" pitchFamily="18" charset="0"/>
                <a:sym typeface="Arial" panose="020B0604020202020204" pitchFamily="34" charset="0"/>
              </a:rPr>
              <a:t>教学工作总结</a:t>
            </a:r>
            <a:r>
              <a:rPr lang="en-US" altLang="zh-CN" sz="2800" b="1" dirty="0">
                <a:latin typeface="Times New Roman" panose="02020603050405020304" pitchFamily="18" charset="0"/>
                <a:sym typeface="Arial" panose="020B0604020202020204" pitchFamily="34" charset="0"/>
              </a:rPr>
              <a:t>》</a:t>
            </a:r>
            <a:endParaRPr lang="en-US" altLang="zh-CN" sz="2800" b="1" dirty="0">
              <a:latin typeface="Times New Roman" panose="02020603050405020304" pitchFamily="18" charset="0"/>
              <a:ea typeface="Times New Roman" panose="02020603050405020304" pitchFamily="18" charset="0"/>
              <a:sym typeface="Arial" panose="020B0604020202020204" pitchFamily="34" charset="0"/>
            </a:endParaRPr>
          </a:p>
        </p:txBody>
      </p:sp>
      <p:sp>
        <p:nvSpPr>
          <p:cNvPr id="39939" name="AutoShape 4"/>
          <p:cNvSpPr/>
          <p:nvPr/>
        </p:nvSpPr>
        <p:spPr>
          <a:xfrm>
            <a:off x="8610283" y="2742883"/>
            <a:ext cx="184150" cy="3267075"/>
          </a:xfrm>
          <a:prstGeom prst="rightBrace">
            <a:avLst>
              <a:gd name="adj1" fmla="val 102752"/>
              <a:gd name="adj2" fmla="val 50000"/>
            </a:avLst>
          </a:prstGeom>
          <a:solidFill>
            <a:schemeClr val="accent1"/>
          </a:solidFill>
          <a:ln w="9525" cap="flat" cmpd="sng">
            <a:solidFill>
              <a:schemeClr val="tx1"/>
            </a:solidFill>
            <a:prstDash val="solid"/>
            <a:headEnd type="none" w="med" len="med"/>
            <a:tailEnd type="none" w="med" len="med"/>
          </a:ln>
        </p:spPr>
        <p:txBody>
          <a:bodyPr anchor="ctr"/>
          <a:lstStyle/>
          <a:p>
            <a:endParaRPr lang="zh-CN" altLang="en-US" sz="2800" dirty="0">
              <a:latin typeface="Arial" panose="020B0604020202020204" pitchFamily="34" charset="0"/>
            </a:endParaRPr>
          </a:p>
        </p:txBody>
      </p:sp>
      <p:sp>
        <p:nvSpPr>
          <p:cNvPr id="39940" name="Text Box 5"/>
          <p:cNvSpPr txBox="1"/>
          <p:nvPr/>
        </p:nvSpPr>
        <p:spPr>
          <a:xfrm>
            <a:off x="8610600" y="3123883"/>
            <a:ext cx="609600" cy="2422525"/>
          </a:xfrm>
          <a:prstGeom prst="rect">
            <a:avLst/>
          </a:prstGeom>
          <a:noFill/>
          <a:ln w="9525">
            <a:noFill/>
          </a:ln>
        </p:spPr>
        <p:txBody>
          <a:bodyPr vert="eaVert" wrap="none">
            <a:spAutoFit/>
          </a:bodyPr>
          <a:lstStyle/>
          <a:p>
            <a:r>
              <a:rPr lang="zh-CN" altLang="en-US" sz="2800" b="1" dirty="0">
                <a:latin typeface="Arial" panose="020B0604020202020204" pitchFamily="34" charset="0"/>
              </a:rPr>
              <a:t>1）文件式标题</a:t>
            </a:r>
            <a:endParaRPr lang="zh-CN" altLang="en-US" sz="2800" b="1"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idx="4294967295"/>
          </p:nvPr>
        </p:nvSpPr>
        <p:spPr>
          <a:xfrm>
            <a:off x="1066800" y="152400"/>
            <a:ext cx="7773988" cy="6096000"/>
          </a:xfrm>
        </p:spPr>
        <p:txBody>
          <a:bodyPr vert="horz" wrap="square" lIns="91440" tIns="45720" rIns="91440" bIns="45720" anchor="t"/>
          <a:lstStyle/>
          <a:p>
            <a:pPr eaLnBrk="1" hangingPunct="1">
              <a:buNone/>
            </a:pPr>
            <a:r>
              <a:rPr lang="zh-CN" altLang="en-US" sz="2800" b="1" dirty="0">
                <a:latin typeface="Times New Roman" panose="02020603050405020304" pitchFamily="18" charset="0"/>
                <a:hlinkClick r:id="rId1" action="ppaction://hlinksldjump"/>
              </a:rPr>
              <a:t>2）文章式标题</a:t>
            </a:r>
            <a:r>
              <a:rPr lang="zh-CN" altLang="en-US" sz="2800" b="1" dirty="0">
                <a:latin typeface="Times New Roman" panose="02020603050405020304" pitchFamily="18" charset="0"/>
              </a:rPr>
              <a:t>（校园情怀模块用此类标题  单式）</a:t>
            </a:r>
            <a:endParaRPr lang="zh-CN" altLang="en-US" b="1" dirty="0">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a.</a:t>
            </a:r>
            <a:r>
              <a:rPr lang="zh-CN" altLang="en-US" b="1" dirty="0">
                <a:solidFill>
                  <a:srgbClr val="00B050"/>
                </a:solidFill>
                <a:latin typeface="Times New Roman" panose="02020603050405020304" pitchFamily="18" charset="0"/>
              </a:rPr>
              <a:t>单式：</a:t>
            </a:r>
            <a:endParaRPr lang="zh-CN" altLang="en-US" b="1" dirty="0">
              <a:solidFill>
                <a:srgbClr val="00B050"/>
              </a:solidFill>
              <a:latin typeface="Times New Roman" panose="02020603050405020304" pitchFamily="18" charset="0"/>
            </a:endParaRPr>
          </a:p>
          <a:p>
            <a:pPr eaLnBrk="1" hangingPunct="1">
              <a:buNone/>
            </a:pPr>
            <a:r>
              <a:rPr lang="zh-CN" altLang="en-US" b="1" dirty="0">
                <a:solidFill>
                  <a:srgbClr val="00B050"/>
                </a:solidFill>
                <a:latin typeface="Times New Roman" panose="02020603050405020304" pitchFamily="18" charset="0"/>
              </a:rPr>
              <a:t>   </a:t>
            </a:r>
            <a:r>
              <a:rPr lang="zh-CN" altLang="en-US" b="1" dirty="0">
                <a:latin typeface="Times New Roman" panose="02020603050405020304" pitchFamily="18" charset="0"/>
              </a:rPr>
              <a:t>用一句话或一两个短语概括总结的主题：</a:t>
            </a:r>
            <a:r>
              <a:rPr lang="zh-CN" altLang="en-US" b="1" dirty="0">
                <a:solidFill>
                  <a:srgbClr val="FF0000"/>
                </a:solidFill>
                <a:latin typeface="Times New Roman" panose="02020603050405020304" pitchFamily="18" charset="0"/>
              </a:rPr>
              <a:t>《深化改革，扩大开放，积极引进外资》</a:t>
            </a:r>
            <a:endParaRPr lang="zh-CN" altLang="en-US" b="1" dirty="0">
              <a:solidFill>
                <a:srgbClr val="FF0000"/>
              </a:solidFill>
              <a:latin typeface="Times New Roman" panose="02020603050405020304" pitchFamily="18" charset="0"/>
            </a:endParaRPr>
          </a:p>
          <a:p>
            <a:pPr eaLnBrk="1" hangingPunct="1">
              <a:buNone/>
            </a:pPr>
            <a:r>
              <a:rPr lang="zh-CN" altLang="en-US" b="1" dirty="0">
                <a:latin typeface="Times New Roman" panose="02020603050405020304" pitchFamily="18" charset="0"/>
              </a:rPr>
              <a:t>   提出总结要回答的问题：</a:t>
            </a:r>
            <a:endParaRPr lang="zh-CN" altLang="en-US" b="1" dirty="0">
              <a:latin typeface="Times New Roman" panose="02020603050405020304" pitchFamily="18" charset="0"/>
            </a:endParaRPr>
          </a:p>
          <a:p>
            <a:pPr eaLnBrk="1" hangingPunct="1">
              <a:buNone/>
            </a:pPr>
            <a:r>
              <a:rPr lang="en-US" altLang="zh-CN" b="1" dirty="0">
                <a:solidFill>
                  <a:srgbClr val="FF0000"/>
                </a:solidFill>
                <a:latin typeface="Times New Roman" panose="02020603050405020304" pitchFamily="18" charset="0"/>
              </a:rPr>
              <a:t>《</a:t>
            </a:r>
            <a:r>
              <a:rPr lang="zh-CN" altLang="en-US" b="1" dirty="0">
                <a:solidFill>
                  <a:srgbClr val="FF0000"/>
                </a:solidFill>
                <a:latin typeface="Times New Roman" panose="02020603050405020304" pitchFamily="18" charset="0"/>
              </a:rPr>
              <a:t>我们是如何发展非公有制经济的</a:t>
            </a:r>
            <a:r>
              <a:rPr lang="en-US" altLang="zh-CN" b="1" dirty="0">
                <a:solidFill>
                  <a:srgbClr val="FF0000"/>
                </a:solidFill>
                <a:latin typeface="Times New Roman" panose="02020603050405020304" pitchFamily="18" charset="0"/>
              </a:rPr>
              <a:t>》</a:t>
            </a:r>
            <a:endParaRPr lang="en-US" altLang="zh-CN" b="1" dirty="0">
              <a:solidFill>
                <a:srgbClr val="FF0000"/>
              </a:solidFill>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b.</a:t>
            </a:r>
            <a:r>
              <a:rPr lang="zh-CN" altLang="en-US" b="1" dirty="0">
                <a:solidFill>
                  <a:srgbClr val="00B050"/>
                </a:solidFill>
                <a:latin typeface="Times New Roman" panose="02020603050405020304" pitchFamily="18" charset="0"/>
              </a:rPr>
              <a:t>双式：</a:t>
            </a:r>
            <a:r>
              <a:rPr lang="zh-CN" altLang="en-US" b="1" dirty="0">
                <a:latin typeface="Times New Roman" panose="02020603050405020304" pitchFamily="18" charset="0"/>
              </a:rPr>
              <a:t>采用正副标题，正标题概括总结的中心或要回答的问题；副标题说明单位名称、时间、事由、文种（也可用省略式）</a:t>
            </a:r>
            <a:endParaRPr lang="zh-CN" altLang="en-US" b="1" dirty="0">
              <a:latin typeface="Times New Roman" panose="02020603050405020304" pitchFamily="18" charset="0"/>
            </a:endParaRPr>
          </a:p>
          <a:p>
            <a:pPr eaLnBrk="1" hangingPunct="1">
              <a:buNone/>
            </a:pPr>
            <a:r>
              <a:rPr lang="en-US" altLang="zh-CN" b="1" dirty="0">
                <a:latin typeface="Times New Roman" panose="02020603050405020304" pitchFamily="18" charset="0"/>
              </a:rPr>
              <a:t>《</a:t>
            </a:r>
            <a:r>
              <a:rPr lang="zh-CN" altLang="en-US" b="1" dirty="0">
                <a:latin typeface="Times New Roman" panose="02020603050405020304" pitchFamily="18" charset="0"/>
              </a:rPr>
              <a:t>把德才兼备的年轻人推上领导岗位</a:t>
            </a:r>
            <a:endParaRPr lang="zh-CN" altLang="en-US" b="1" dirty="0">
              <a:latin typeface="Times New Roman" panose="02020603050405020304" pitchFamily="18" charset="0"/>
            </a:endParaRPr>
          </a:p>
          <a:p>
            <a:pPr eaLnBrk="1" hangingPunct="1">
              <a:buNone/>
            </a:pPr>
            <a:r>
              <a:rPr lang="zh-CN" altLang="en-US" b="1" dirty="0">
                <a:latin typeface="Times New Roman" panose="02020603050405020304" pitchFamily="18" charset="0"/>
              </a:rPr>
              <a:t>            </a:t>
            </a:r>
            <a:r>
              <a:rPr lang="en-US" altLang="zh-CN" b="1" dirty="0">
                <a:latin typeface="Times New Roman" panose="02020603050405020304" pitchFamily="18" charset="0"/>
              </a:rPr>
              <a:t>--- XX</a:t>
            </a:r>
            <a:r>
              <a:rPr lang="zh-CN" altLang="en-US" b="1" dirty="0">
                <a:latin typeface="Times New Roman" panose="02020603050405020304" pitchFamily="18" charset="0"/>
              </a:rPr>
              <a:t>市政府</a:t>
            </a:r>
            <a:r>
              <a:rPr lang="en-US" altLang="zh-CN" b="1" dirty="0">
                <a:latin typeface="Times New Roman" panose="02020603050405020304" pitchFamily="18" charset="0"/>
              </a:rPr>
              <a:t>2005</a:t>
            </a:r>
            <a:r>
              <a:rPr lang="zh-CN" altLang="en-US" b="1" dirty="0">
                <a:latin typeface="Times New Roman" panose="02020603050405020304" pitchFamily="18" charset="0"/>
              </a:rPr>
              <a:t>年人事工作总结</a:t>
            </a:r>
            <a:r>
              <a:rPr lang="en-US" altLang="zh-CN" b="1" dirty="0">
                <a:latin typeface="Times New Roman" panose="02020603050405020304" pitchFamily="18" charset="0"/>
              </a:rPr>
              <a:t>》</a:t>
            </a:r>
            <a:endParaRPr lang="en-US" altLang="zh-CN"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p:cNvPicPr>
          <p:nvPr>
            <p:ph sz="half" idx="4294967295"/>
          </p:nvPr>
        </p:nvPicPr>
        <p:blipFill>
          <a:blip r:embed="rId1"/>
          <a:srcRect l="18883" t="11502" r="15970" b="6113"/>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vert="horz" wrap="square" lIns="91440" tIns="45720" rIns="91440" bIns="45720" anchor="ctr"/>
          <a:lstStyle/>
          <a:p>
            <a:endParaRPr lang="zh-CN" altLang="en-US" dirty="0"/>
          </a:p>
        </p:txBody>
      </p:sp>
      <p:pic>
        <p:nvPicPr>
          <p:cNvPr id="43011" name="Picture 3"/>
          <p:cNvPicPr>
            <a:picLocks noGrp="1" noChangeAspect="1"/>
          </p:cNvPicPr>
          <p:nvPr>
            <p:ph idx="4294967295"/>
          </p:nvPr>
        </p:nvPicPr>
        <p:blipFill>
          <a:blip r:embed="rId1"/>
          <a:srcRect l="19772" t="11752" r="17218" b="7364"/>
          <a:stretch>
            <a:fillRect/>
          </a:stretch>
        </p:blipFill>
        <p:spPr>
          <a:xfrm>
            <a:off x="0" y="0"/>
            <a:ext cx="9067800" cy="68580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51201"/>
          <p:cNvSpPr>
            <a:spLocks noGrp="1"/>
          </p:cNvSpPr>
          <p:nvPr>
            <p:ph type="body" idx="4294967295"/>
          </p:nvPr>
        </p:nvSpPr>
        <p:spPr>
          <a:xfrm>
            <a:off x="457200" y="381000"/>
            <a:ext cx="8229600" cy="5745163"/>
          </a:xfrm>
        </p:spPr>
        <p:txBody>
          <a:bodyPr vert="horz" wrap="square" lIns="91440" tIns="45720" rIns="91440" bIns="45720" anchor="t"/>
          <a:lstStyle/>
          <a:p>
            <a:pPr algn="ctr"/>
            <a:r>
              <a:rPr lang="zh-CN" altLang="en-US" b="1" dirty="0"/>
              <a:t>上海第二工业大学美丽校园写作训练</a:t>
            </a:r>
            <a:endParaRPr lang="zh-CN" altLang="en-US" b="1" dirty="0"/>
          </a:p>
          <a:p>
            <a:pPr algn="ctr"/>
            <a:r>
              <a:rPr lang="zh-CN" altLang="en-US" b="1" dirty="0">
                <a:hlinkClick r:id="rId1" action="ppaction://hlinksldjump"/>
              </a:rPr>
              <a:t>标题（在水一方、春江花月夜）</a:t>
            </a:r>
            <a:endParaRPr lang="zh-CN" altLang="en-US" b="1" dirty="0">
              <a:hlinkClick r:id="rId2" action="ppaction://hlinksldjump"/>
            </a:endParaRPr>
          </a:p>
          <a:p>
            <a:pPr>
              <a:buNone/>
            </a:pPr>
            <a:endParaRPr lang="zh-CN" altLang="en-US" b="1" dirty="0"/>
          </a:p>
          <a:p>
            <a:pPr>
              <a:buNone/>
            </a:pPr>
            <a:r>
              <a:rPr lang="zh-CN" altLang="en-US" b="1" dirty="0"/>
              <a:t>     </a:t>
            </a:r>
            <a:r>
              <a:rPr lang="zh-CN" altLang="en-US" b="1" dirty="0"/>
              <a:t>学院：</a:t>
            </a:r>
            <a:r>
              <a:rPr lang="zh-CN" altLang="en-US" b="1" dirty="0"/>
              <a:t>外文学院 （经管学院……）    </a:t>
            </a:r>
            <a:endParaRPr lang="zh-CN" altLang="en-US" b="1" dirty="0">
              <a:sym typeface="Arial" panose="020B0604020202020204" pitchFamily="34" charset="0"/>
            </a:endParaRPr>
          </a:p>
          <a:p>
            <a:pPr>
              <a:buNone/>
            </a:pPr>
            <a:r>
              <a:rPr lang="zh-CN" altLang="en-US" b="1" dirty="0">
                <a:sym typeface="Arial" panose="020B0604020202020204" pitchFamily="34" charset="0"/>
              </a:rPr>
              <a:t>     组名：</a:t>
            </a:r>
            <a:endParaRPr lang="zh-CN" altLang="en-US" b="1" dirty="0">
              <a:sym typeface="Arial" panose="020B0604020202020204" pitchFamily="34" charset="0"/>
            </a:endParaRPr>
          </a:p>
          <a:p>
            <a:pPr>
              <a:buNone/>
            </a:pPr>
            <a:r>
              <a:rPr lang="zh-CN" altLang="en-US" b="1" dirty="0">
                <a:sym typeface="Arial" panose="020B0604020202020204" pitchFamily="34" charset="0"/>
              </a:rPr>
              <a:t>     组长：</a:t>
            </a:r>
            <a:endParaRPr lang="zh-CN" altLang="en-US" b="1" dirty="0">
              <a:sym typeface="Arial" panose="020B0604020202020204" pitchFamily="34" charset="0"/>
            </a:endParaRPr>
          </a:p>
          <a:p>
            <a:pPr>
              <a:buNone/>
            </a:pPr>
            <a:r>
              <a:rPr lang="zh-CN" altLang="en-US" b="1" dirty="0">
                <a:sym typeface="Arial" panose="020B0604020202020204" pitchFamily="34" charset="0"/>
              </a:rPr>
              <a:t>     组员：</a:t>
            </a:r>
            <a:endParaRPr lang="zh-CN" altLang="en-US" b="1" dirty="0">
              <a:sym typeface="Arial" panose="020B0604020202020204" pitchFamily="34" charset="0"/>
            </a:endParaRPr>
          </a:p>
          <a:p>
            <a:pPr>
              <a:buNone/>
            </a:pPr>
            <a:r>
              <a:rPr lang="zh-CN" altLang="en-US" b="1" dirty="0">
                <a:sym typeface="Arial" panose="020B0604020202020204" pitchFamily="34" charset="0"/>
              </a:rPr>
              <a:t>     时间：</a:t>
            </a:r>
            <a:r>
              <a:rPr lang="zh-CN" altLang="en-US" b="1" dirty="0">
                <a:latin typeface="Times New Roman" panose="02020603050405020304" pitchFamily="18" charset="0"/>
                <a:sym typeface="Arial" panose="020B0604020202020204" pitchFamily="34" charset="0"/>
              </a:rPr>
              <a:t>20</a:t>
            </a:r>
            <a:r>
              <a:rPr lang="en-US" b="1" dirty="0">
                <a:latin typeface="Times New Roman" panose="02020603050405020304" pitchFamily="18" charset="0"/>
                <a:sym typeface="Arial" panose="020B0604020202020204" pitchFamily="34" charset="0"/>
              </a:rPr>
              <a:t>25</a:t>
            </a:r>
            <a:r>
              <a:rPr lang="zh-CN" altLang="en-US" b="1" dirty="0">
                <a:latin typeface="Times New Roman" panose="02020603050405020304" pitchFamily="18" charset="0"/>
                <a:sym typeface="Arial" panose="020B0604020202020204" pitchFamily="34" charset="0"/>
              </a:rPr>
              <a:t>.</a:t>
            </a:r>
            <a:r>
              <a:rPr lang="en-US" altLang="zh-CN" b="1" dirty="0">
                <a:latin typeface="Times New Roman" panose="02020603050405020304" pitchFamily="18" charset="0"/>
                <a:sym typeface="Arial" panose="020B0604020202020204" pitchFamily="34" charset="0"/>
              </a:rPr>
              <a:t>12</a:t>
            </a:r>
            <a:r>
              <a:rPr lang="en-US" b="1" dirty="0">
                <a:latin typeface="Times New Roman" panose="02020603050405020304" pitchFamily="18" charset="0"/>
                <a:sym typeface="Arial" panose="020B0604020202020204" pitchFamily="34" charset="0"/>
              </a:rPr>
              <a:t>.11</a:t>
            </a:r>
            <a:r>
              <a:rPr lang="en-US" altLang="zh-CN" b="1" dirty="0">
                <a:latin typeface="Times New Roman" panose="02020603050405020304" pitchFamily="18" charset="0"/>
                <a:ea typeface="Times New Roman" panose="02020603050405020304" pitchFamily="18" charset="0"/>
                <a:sym typeface="Arial" panose="020B0604020202020204" pitchFamily="34" charset="0"/>
              </a:rPr>
              <a:t>—</a:t>
            </a:r>
            <a:r>
              <a:rPr lang="en-US" altLang="zh-CN" b="1" dirty="0">
                <a:latin typeface="Times New Roman" panose="02020603050405020304" pitchFamily="18" charset="0"/>
                <a:sym typeface="Arial" panose="020B0604020202020204" pitchFamily="34" charset="0"/>
              </a:rPr>
              <a:t>2026.1</a:t>
            </a:r>
            <a:r>
              <a:rPr lang="en-US" altLang="zh-CN" b="1" dirty="0" smtClean="0">
                <a:latin typeface="Times New Roman" panose="02020603050405020304" pitchFamily="18" charset="0"/>
                <a:sym typeface="Arial" panose="020B0604020202020204" pitchFamily="34" charset="0"/>
              </a:rPr>
              <a:t>.1</a:t>
            </a:r>
            <a:endParaRPr lang="en-US" altLang="zh-CN" b="1" dirty="0">
              <a:latin typeface="Times New Roman" panose="02020603050405020304" pitchFamily="18" charset="0"/>
              <a:sym typeface="Arial" panose="020B0604020202020204" pitchFamily="34" charset="0"/>
            </a:endParaRPr>
          </a:p>
          <a:p>
            <a:pPr>
              <a:buNone/>
            </a:pPr>
            <a:endParaRPr lang="zh-CN" altLang="en-US" b="1" dirty="0">
              <a:sym typeface="Arial" panose="020B0604020202020204" pitchFamily="34" charset="0"/>
            </a:endParaRPr>
          </a:p>
          <a:p>
            <a:pPr>
              <a:buNone/>
            </a:pPr>
            <a:endParaRPr lang="zh-CN" altLang="en-US" b="1" dirty="0">
              <a:sym typeface="Arial" panose="020B0604020202020204" pitchFamily="34" charset="0"/>
            </a:endParaRPr>
          </a:p>
          <a:p>
            <a:pPr algn="ctr"/>
            <a:endParaRPr lang="zh-CN"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p:cNvPicPr>
          <p:nvPr>
            <p:ph sz="half" idx="4294967295"/>
          </p:nvPr>
        </p:nvPicPr>
        <p:blipFill>
          <a:blip r:embed="rId1"/>
          <a:srcRect l="20242" t="10835" r="16739" b="5183"/>
          <a:stretch>
            <a:fillRect/>
          </a:stretch>
        </p:blipFill>
        <p:spPr>
          <a:xfrm>
            <a:off x="0" y="42863"/>
            <a:ext cx="9144000" cy="68326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vert="horz" wrap="square" lIns="91440" tIns="45720" rIns="91440" bIns="45720" anchor="ctr"/>
          <a:lstStyle/>
          <a:p>
            <a:endParaRPr lang="zh-CN" altLang="en-US" dirty="0"/>
          </a:p>
        </p:txBody>
      </p:sp>
      <p:pic>
        <p:nvPicPr>
          <p:cNvPr id="45059" name="Picture 3"/>
          <p:cNvPicPr>
            <a:picLocks noGrp="1" noChangeAspect="1"/>
          </p:cNvPicPr>
          <p:nvPr>
            <p:ph idx="4294967295"/>
          </p:nvPr>
        </p:nvPicPr>
        <p:blipFill>
          <a:blip r:embed="rId1"/>
          <a:srcRect l="27603" t="11502" r="24487" b="5150"/>
          <a:stretch>
            <a:fillRect/>
          </a:stretch>
        </p:blipFill>
        <p:spPr>
          <a:xfrm>
            <a:off x="76200" y="0"/>
            <a:ext cx="9067800" cy="6792913"/>
          </a:xfrm>
        </p:spPr>
      </p:pic>
      <p:sp>
        <p:nvSpPr>
          <p:cNvPr id="45060" name="AutoShape 3">
            <a:hlinkClick r:id="rId2" action="ppaction://hlinksldjump"/>
          </p:cNvPr>
          <p:cNvSpPr/>
          <p:nvPr/>
        </p:nvSpPr>
        <p:spPr>
          <a:xfrm>
            <a:off x="38100" y="274638"/>
            <a:ext cx="976313" cy="485775"/>
          </a:xfrm>
          <a:prstGeom prst="lef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
        <p:nvSpPr>
          <p:cNvPr id="3" name="新月形 2">
            <a:hlinkClick r:id="rId3" action="ppaction://hlinkfile"/>
          </p:cNvPr>
          <p:cNvSpPr/>
          <p:nvPr/>
        </p:nvSpPr>
        <p:spPr>
          <a:xfrm>
            <a:off x="8477250" y="5105400"/>
            <a:ext cx="457200" cy="91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p:cNvSpPr>
          <p:nvPr>
            <p:ph idx="4294967295"/>
          </p:nvPr>
        </p:nvSpPr>
        <p:spPr>
          <a:xfrm>
            <a:off x="838200" y="1143000"/>
            <a:ext cx="8305800" cy="4929188"/>
          </a:xfrm>
        </p:spPr>
        <p:txBody>
          <a:bodyPr vert="horz" wrap="square" lIns="91440" tIns="45720" rIns="91440" bIns="45720" anchor="t"/>
          <a:lstStyle/>
          <a:p>
            <a:pPr eaLnBrk="1" hangingPunct="1">
              <a:buNone/>
            </a:pPr>
            <a:r>
              <a:rPr lang="en-US" altLang="zh-CN" b="1" dirty="0">
                <a:latin typeface="Times New Roman" panose="02020603050405020304" pitchFamily="18" charset="0"/>
              </a:rPr>
              <a:t>2.</a:t>
            </a:r>
            <a:r>
              <a:rPr lang="zh-CN" altLang="en-US" b="1" dirty="0">
                <a:latin typeface="Times New Roman" panose="02020603050405020304" pitchFamily="18" charset="0"/>
              </a:rPr>
              <a:t>正文  由</a:t>
            </a:r>
            <a:r>
              <a:rPr lang="zh-CN" altLang="en-US" b="1" dirty="0">
                <a:solidFill>
                  <a:srgbClr val="C00000"/>
                </a:solidFill>
                <a:latin typeface="Times New Roman" panose="02020603050405020304" pitchFamily="18" charset="0"/>
              </a:rPr>
              <a:t>开头</a:t>
            </a:r>
            <a:r>
              <a:rPr lang="en-US" altLang="zh-CN" b="1" dirty="0">
                <a:solidFill>
                  <a:srgbClr val="C00000"/>
                </a:solidFill>
                <a:latin typeface="Times New Roman" panose="02020603050405020304" pitchFamily="18" charset="0"/>
              </a:rPr>
              <a:t>+</a:t>
            </a:r>
            <a:r>
              <a:rPr lang="zh-CN" altLang="en-US" b="1" dirty="0">
                <a:solidFill>
                  <a:srgbClr val="C00000"/>
                </a:solidFill>
                <a:latin typeface="Times New Roman" panose="02020603050405020304" pitchFamily="18" charset="0"/>
              </a:rPr>
              <a:t>主体</a:t>
            </a:r>
            <a:r>
              <a:rPr lang="en-US" altLang="zh-CN" b="1" dirty="0">
                <a:solidFill>
                  <a:srgbClr val="C00000"/>
                </a:solidFill>
                <a:latin typeface="Times New Roman" panose="02020603050405020304" pitchFamily="18" charset="0"/>
              </a:rPr>
              <a:t>+</a:t>
            </a:r>
            <a:r>
              <a:rPr lang="zh-CN" altLang="en-US" b="1" dirty="0">
                <a:solidFill>
                  <a:srgbClr val="C00000"/>
                </a:solidFill>
                <a:latin typeface="Times New Roman" panose="02020603050405020304" pitchFamily="18" charset="0"/>
              </a:rPr>
              <a:t>结尾</a:t>
            </a:r>
            <a:r>
              <a:rPr lang="zh-CN" altLang="en-US" b="1" dirty="0">
                <a:latin typeface="Times New Roman" panose="02020603050405020304" pitchFamily="18" charset="0"/>
              </a:rPr>
              <a:t>组成</a:t>
            </a:r>
            <a:endParaRPr lang="zh-CN" altLang="en-US" b="1" dirty="0">
              <a:latin typeface="Times New Roman" panose="02020603050405020304" pitchFamily="18" charset="0"/>
            </a:endParaRPr>
          </a:p>
          <a:p>
            <a:pPr eaLnBrk="1" hangingPunct="1">
              <a:buNone/>
            </a:pPr>
            <a:r>
              <a:rPr lang="zh-CN" altLang="en-US" b="1" dirty="0">
                <a:latin typeface="Times New Roman" panose="02020603050405020304" pitchFamily="18" charset="0"/>
              </a:rPr>
              <a:t>（</a:t>
            </a:r>
            <a:r>
              <a:rPr lang="en-US" altLang="zh-CN" b="1" dirty="0">
                <a:latin typeface="Times New Roman" panose="02020603050405020304" pitchFamily="18" charset="0"/>
              </a:rPr>
              <a:t>1</a:t>
            </a:r>
            <a:r>
              <a:rPr lang="zh-CN" altLang="en-US" b="1" dirty="0">
                <a:latin typeface="Times New Roman" panose="02020603050405020304" pitchFamily="18" charset="0"/>
              </a:rPr>
              <a:t>）开头</a:t>
            </a:r>
            <a:endParaRPr lang="zh-CN" altLang="en-US" b="1" dirty="0">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a.</a:t>
            </a:r>
            <a:r>
              <a:rPr lang="zh-CN" altLang="en-US" b="1" dirty="0">
                <a:solidFill>
                  <a:srgbClr val="00B050"/>
                </a:solidFill>
                <a:latin typeface="Times New Roman" panose="02020603050405020304" pitchFamily="18" charset="0"/>
                <a:hlinkClick r:id="rId1" action="ppaction://hlinksldjump"/>
              </a:rPr>
              <a:t>概述式：</a:t>
            </a:r>
            <a:r>
              <a:rPr lang="zh-CN" altLang="en-US" b="1" dirty="0">
                <a:latin typeface="Times New Roman" panose="02020603050405020304" pitchFamily="18" charset="0"/>
              </a:rPr>
              <a:t>基本情况（工作背景、时间、地点、条件等）</a:t>
            </a:r>
            <a:endParaRPr lang="zh-CN" altLang="en-US" b="1" dirty="0">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b</a:t>
            </a:r>
            <a:r>
              <a:rPr lang="en-US" altLang="zh-CN" b="1" dirty="0">
                <a:solidFill>
                  <a:srgbClr val="00B050"/>
                </a:solidFill>
                <a:latin typeface="Times New Roman" panose="02020603050405020304" pitchFamily="18" charset="0"/>
                <a:hlinkClick r:id="rId2" action="ppaction://hlinksldjump"/>
              </a:rPr>
              <a:t>.</a:t>
            </a:r>
            <a:r>
              <a:rPr lang="zh-CN" altLang="en-US" b="1" dirty="0">
                <a:solidFill>
                  <a:srgbClr val="00B050"/>
                </a:solidFill>
                <a:latin typeface="Times New Roman" panose="02020603050405020304" pitchFamily="18" charset="0"/>
                <a:hlinkClick r:id="rId2" action="ppaction://hlinksldjump"/>
              </a:rPr>
              <a:t>提问式</a:t>
            </a:r>
            <a:r>
              <a:rPr lang="zh-CN" altLang="en-US" b="1" dirty="0">
                <a:solidFill>
                  <a:srgbClr val="00B050"/>
                </a:solidFill>
                <a:latin typeface="Times New Roman" panose="02020603050405020304" pitchFamily="18" charset="0"/>
              </a:rPr>
              <a:t>：</a:t>
            </a:r>
            <a:r>
              <a:rPr lang="zh-CN" altLang="en-US" b="1" dirty="0">
                <a:latin typeface="Times New Roman" panose="02020603050405020304" pitchFamily="18" charset="0"/>
              </a:rPr>
              <a:t>提出问题，点明总结的重点，引起人们的注意。</a:t>
            </a:r>
            <a:endParaRPr lang="zh-CN" altLang="en-US" b="1" dirty="0">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c.</a:t>
            </a:r>
            <a:r>
              <a:rPr lang="zh-CN" altLang="en-US" b="1" dirty="0">
                <a:solidFill>
                  <a:srgbClr val="00B050"/>
                </a:solidFill>
                <a:latin typeface="Times New Roman" panose="02020603050405020304" pitchFamily="18" charset="0"/>
                <a:hlinkClick r:id="rId2" action="ppaction://hlinksldjump"/>
              </a:rPr>
              <a:t>结论式：</a:t>
            </a:r>
            <a:r>
              <a:rPr lang="zh-CN" altLang="en-US" b="1" dirty="0">
                <a:latin typeface="Times New Roman" panose="02020603050405020304" pitchFamily="18" charset="0"/>
              </a:rPr>
              <a:t>先明确提出总结的结论引起下文，重点介绍经验或概括工作成绩。</a:t>
            </a:r>
            <a:endParaRPr lang="en-US" altLang="zh-CN" b="1" dirty="0">
              <a:latin typeface="Times New Roman" panose="02020603050405020304" pitchFamily="18" charset="0"/>
            </a:endParaRPr>
          </a:p>
          <a:p>
            <a:pPr eaLnBrk="1" hangingPunct="1">
              <a:buNone/>
            </a:pPr>
            <a:r>
              <a:rPr lang="en-US" altLang="zh-CN" b="1" dirty="0">
                <a:solidFill>
                  <a:srgbClr val="00B050"/>
                </a:solidFill>
                <a:latin typeface="Times New Roman" panose="02020603050405020304" pitchFamily="18" charset="0"/>
              </a:rPr>
              <a:t>d.</a:t>
            </a:r>
            <a:r>
              <a:rPr lang="zh-CN" altLang="en-US" b="1" dirty="0">
                <a:solidFill>
                  <a:srgbClr val="00B050"/>
                </a:solidFill>
                <a:latin typeface="Times New Roman" panose="02020603050405020304" pitchFamily="18" charset="0"/>
                <a:hlinkClick r:id="rId2" action="ppaction://hlinksldjump"/>
              </a:rPr>
              <a:t>提示式：</a:t>
            </a:r>
            <a:r>
              <a:rPr lang="zh-CN" altLang="en-US" b="1" dirty="0">
                <a:latin typeface="Times New Roman" panose="02020603050405020304" pitchFamily="18" charset="0"/>
              </a:rPr>
              <a:t>不介绍经验或成绩，只提示总结工作的内容和范围。</a:t>
            </a:r>
            <a:endParaRPr lang="zh-CN" altLang="en-US" b="1" dirty="0">
              <a:latin typeface="Times New Roman" panose="02020603050405020304" pitchFamily="18" charset="0"/>
              <a:ea typeface="Times New Roman" panose="02020603050405020304" pitchFamily="18" charset="0"/>
            </a:endParaRPr>
          </a:p>
        </p:txBody>
      </p:sp>
      <p:sp>
        <p:nvSpPr>
          <p:cNvPr id="43012" name="Text Box 4"/>
          <p:cNvSpPr txBox="1"/>
          <p:nvPr/>
        </p:nvSpPr>
        <p:spPr>
          <a:xfrm>
            <a:off x="6096000" y="1752600"/>
            <a:ext cx="2620963" cy="579438"/>
          </a:xfrm>
          <a:prstGeom prst="rect">
            <a:avLst/>
          </a:prstGeom>
          <a:noFill/>
          <a:ln w="9525">
            <a:noFill/>
          </a:ln>
        </p:spPr>
        <p:txBody>
          <a:bodyPr wrap="none">
            <a:spAutoFit/>
          </a:bodyPr>
          <a:lstStyle/>
          <a:p>
            <a:r>
              <a:rPr lang="zh-CN" altLang="en-US" sz="3200" b="1" dirty="0">
                <a:solidFill>
                  <a:srgbClr val="FF0000"/>
                </a:solidFill>
                <a:latin typeface="Arial" panose="020B0604020202020204" pitchFamily="34" charset="0"/>
              </a:rPr>
              <a:t>——</a:t>
            </a:r>
            <a:r>
              <a:rPr lang="zh-CN" altLang="en-US" sz="3200" b="1" dirty="0">
                <a:solidFill>
                  <a:srgbClr val="FF0000"/>
                </a:solidFill>
                <a:latin typeface="Arial" panose="020B0604020202020204" pitchFamily="34" charset="0"/>
                <a:hlinkClick r:id="rId3" action="ppaction://hlinksldjump"/>
              </a:rPr>
              <a:t>概括情况</a:t>
            </a:r>
            <a:endParaRPr lang="zh-CN" altLang="en-US" sz="3200" b="1"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4294967295"/>
          </p:nvPr>
        </p:nvSpPr>
        <p:spPr>
          <a:xfrm>
            <a:off x="990600" y="914400"/>
            <a:ext cx="8153400" cy="4800600"/>
          </a:xfrm>
        </p:spPr>
        <p:txBody>
          <a:bodyPr vert="horz" wrap="square" lIns="91440" tIns="45720" rIns="91440" bIns="45720" anchor="t"/>
          <a:lstStyle/>
          <a:p>
            <a:r>
              <a:rPr lang="zh-CN" altLang="en-US" b="1" dirty="0">
                <a:latin typeface="Times New Roman" panose="02020603050405020304" pitchFamily="18" charset="0"/>
              </a:rPr>
              <a:t>概述式</a:t>
            </a:r>
            <a:r>
              <a:rPr lang="zh-CN" altLang="en-US" dirty="0">
                <a:latin typeface="Times New Roman" panose="02020603050405020304" pitchFamily="18" charset="0"/>
              </a:rPr>
              <a:t>：</a:t>
            </a:r>
            <a:r>
              <a:rPr lang="zh-CN" altLang="en-US" b="1" dirty="0">
                <a:latin typeface="Times New Roman" panose="02020603050405020304" pitchFamily="18" charset="0"/>
              </a:rPr>
              <a:t>为提高自身的管理专业技能，培养创新经营和现代管理意识，促使在工作中进一步更新观念、理清思路。我从</a:t>
            </a:r>
            <a:r>
              <a:rPr lang="en-US" altLang="zh-CN" b="1" dirty="0">
                <a:latin typeface="Times New Roman" panose="02020603050405020304" pitchFamily="18" charset="0"/>
              </a:rPr>
              <a:t>2010</a:t>
            </a:r>
            <a:r>
              <a:rPr lang="zh-CN" altLang="en-US" b="1" dirty="0">
                <a:latin typeface="Times New Roman" panose="02020603050405020304" pitchFamily="18" charset="0"/>
              </a:rPr>
              <a:t>年</a:t>
            </a:r>
            <a:r>
              <a:rPr lang="en-US" altLang="zh-CN" b="1" dirty="0">
                <a:latin typeface="Times New Roman" panose="02020603050405020304" pitchFamily="18" charset="0"/>
              </a:rPr>
              <a:t>10</a:t>
            </a:r>
            <a:r>
              <a:rPr lang="zh-CN" altLang="en-US" b="1" dirty="0">
                <a:latin typeface="Times New Roman" panose="02020603050405020304" pitchFamily="18" charset="0"/>
              </a:rPr>
              <a:t>月开始参加了杭州年代学校开设的国际工商管理班的学习。在一年时间里，通过到杭州面授和课后的温习与自学，先后学习了市场实务、企业战略管理、电子商务、企业财务等课程，掌握了解了国际工商管理的主要知识，使自己在工作和管理上上了一个新台阶。</a:t>
            </a:r>
            <a:endParaRPr lang="zh-CN" altLang="en-US" dirty="0">
              <a:latin typeface="Times New Roman" panose="02020603050405020304" pitchFamily="18" charset="0"/>
            </a:endParaRPr>
          </a:p>
          <a:p>
            <a:pPr>
              <a:buNone/>
            </a:pPr>
            <a:endParaRPr lang="zh-CN" altLang="en-US" dirty="0">
              <a:latin typeface="Times New Roman" panose="02020603050405020304" pitchFamily="18" charset="0"/>
              <a:ea typeface="Times New Roman" panose="02020603050405020304" pitchFamily="18" charset="0"/>
            </a:endParaRPr>
          </a:p>
        </p:txBody>
      </p:sp>
      <p:sp>
        <p:nvSpPr>
          <p:cNvPr id="47107" name="左箭头 3">
            <a:hlinkClick r:id="rId1" action="ppaction://hlinksldjump"/>
          </p:cNvPr>
          <p:cNvSpPr/>
          <p:nvPr/>
        </p:nvSpPr>
        <p:spPr>
          <a:xfrm>
            <a:off x="6400800" y="5867400"/>
            <a:ext cx="977900" cy="484188"/>
          </a:xfrm>
          <a:prstGeom prst="leftArrow">
            <a:avLst>
              <a:gd name="adj1" fmla="val 50000"/>
              <a:gd name="adj2" fmla="val 49977"/>
            </a:avLst>
          </a:prstGeom>
          <a:solidFill>
            <a:schemeClr val="accent1"/>
          </a:solidFill>
          <a:ln w="25400" cap="flat" cmpd="sng">
            <a:solidFill>
              <a:srgbClr val="6B859A"/>
            </a:solidFill>
            <a:prstDash val="solid"/>
            <a:miter/>
            <a:headEnd type="none" w="med" len="med"/>
            <a:tailEnd type="none" w="med" len="med"/>
          </a:ln>
        </p:spPr>
        <p:txBody>
          <a:bodyPr anchor="ctr"/>
          <a:lstStyle/>
          <a:p>
            <a:pPr algn="ctr"/>
            <a:endParaRPr lang="zh-CN" altLang="en-US" sz="2800" dirty="0">
              <a:solidFill>
                <a:srgbClr val="FFFFFF"/>
              </a:solidFill>
              <a:latin typeface="Gill Sans MT" panose="020B0502020104020203" pitchFamily="34" charset="0"/>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p:cNvSpPr>
            <a:spLocks noGrp="1"/>
          </p:cNvSpPr>
          <p:nvPr>
            <p:ph idx="4294967295"/>
          </p:nvPr>
        </p:nvSpPr>
        <p:spPr>
          <a:xfrm>
            <a:off x="590550" y="220663"/>
            <a:ext cx="8588375" cy="5418137"/>
          </a:xfrm>
        </p:spPr>
        <p:txBody>
          <a:bodyPr vert="horz" wrap="square" lIns="91440" tIns="45720" rIns="91440" bIns="45720" anchor="t"/>
          <a:lstStyle/>
          <a:p>
            <a:pPr>
              <a:lnSpc>
                <a:spcPct val="80000"/>
              </a:lnSpc>
            </a:pPr>
            <a:r>
              <a:rPr lang="zh-CN" altLang="en-US" sz="2800" b="1" dirty="0">
                <a:latin typeface="Times New Roman" panose="02020603050405020304" pitchFamily="18" charset="0"/>
                <a:hlinkClick r:id="rId1" action="ppaction://hlinksldjump"/>
              </a:rPr>
              <a:t>提问式</a:t>
            </a:r>
            <a:r>
              <a:rPr lang="zh-CN" altLang="en-US" sz="2800" b="1" dirty="0">
                <a:latin typeface="Times New Roman" panose="02020603050405020304" pitchFamily="18" charset="0"/>
              </a:rPr>
              <a:t>：“一要改革，二要发展，这是当前成人教育面临的两大问题。怎样改革？如何发展？二者是什么关系？对这些问题必须认真思考，给予正确的回答。”</a:t>
            </a:r>
            <a:endParaRPr lang="zh-CN" altLang="en-US" sz="2800" b="1" dirty="0">
              <a:latin typeface="Times New Roman" panose="02020603050405020304" pitchFamily="18" charset="0"/>
            </a:endParaRPr>
          </a:p>
          <a:p>
            <a:pPr>
              <a:lnSpc>
                <a:spcPct val="80000"/>
              </a:lnSpc>
            </a:pPr>
            <a:endParaRPr lang="zh-CN" altLang="en-US" sz="2800" b="1" dirty="0">
              <a:latin typeface="Times New Roman" panose="02020603050405020304" pitchFamily="18" charset="0"/>
            </a:endParaRPr>
          </a:p>
          <a:p>
            <a:pPr>
              <a:lnSpc>
                <a:spcPct val="80000"/>
              </a:lnSpc>
            </a:pPr>
            <a:r>
              <a:rPr lang="zh-CN" altLang="en-US" sz="2800" b="1" dirty="0">
                <a:latin typeface="宋体" panose="02010600030101010101" pitchFamily="2" charset="-122"/>
                <a:hlinkClick r:id="rId1" action="ppaction://hlinksldjump"/>
              </a:rPr>
              <a:t>结论式：</a:t>
            </a:r>
            <a:r>
              <a:rPr lang="en-US" altLang="zh-CN" sz="2800" b="1" dirty="0">
                <a:latin typeface="宋体" panose="02010600030101010101" pitchFamily="2" charset="-122"/>
              </a:rPr>
              <a:t>“</a:t>
            </a:r>
            <a:r>
              <a:rPr lang="zh-CN" altLang="en-US" sz="2800" b="1" dirty="0">
                <a:latin typeface="宋体" panose="02010600030101010101" pitchFamily="2" charset="-122"/>
              </a:rPr>
              <a:t>本学期，教务处在校委会的领导下，与教研、办公、德育、总务、宿管等处室，年级部、教研组等职能部门密切配合，全体同仁团结一致、与时俱进、奋力拼搏、勤奋工作，保证了教育教学工作的顺利开展，完成了学校布置的各项工作。</a:t>
            </a:r>
            <a:r>
              <a:rPr lang="en-US" altLang="zh-CN" sz="2800" b="1" dirty="0">
                <a:latin typeface="宋体" panose="02010600030101010101" pitchFamily="2" charset="-122"/>
              </a:rPr>
              <a:t>”</a:t>
            </a:r>
            <a:endParaRPr lang="en-US" altLang="zh-CN" sz="2800" b="1" dirty="0">
              <a:latin typeface="宋体" panose="02010600030101010101" pitchFamily="2" charset="-122"/>
            </a:endParaRPr>
          </a:p>
          <a:p>
            <a:pPr>
              <a:lnSpc>
                <a:spcPct val="80000"/>
              </a:lnSpc>
            </a:pPr>
            <a:endParaRPr lang="en-US" altLang="zh-CN" sz="2800" b="1" dirty="0">
              <a:latin typeface="Times New Roman" panose="02020603050405020304" pitchFamily="18" charset="0"/>
            </a:endParaRPr>
          </a:p>
          <a:p>
            <a:pPr>
              <a:lnSpc>
                <a:spcPct val="80000"/>
              </a:lnSpc>
            </a:pPr>
            <a:endParaRPr lang="zh-CN" altLang="en-US" sz="2800" b="1" dirty="0">
              <a:latin typeface="Times New Roman" panose="02020603050405020304" pitchFamily="18" charset="0"/>
            </a:endParaRPr>
          </a:p>
          <a:p>
            <a:pPr>
              <a:lnSpc>
                <a:spcPct val="80000"/>
              </a:lnSpc>
            </a:pPr>
            <a:r>
              <a:rPr lang="zh-CN" altLang="en-US" sz="2800" b="1" dirty="0">
                <a:latin typeface="Times New Roman" panose="02020603050405020304" pitchFamily="18" charset="0"/>
              </a:rPr>
              <a:t>提示式：“近两年来，我们按照上级对干部培训的要求，在搞好干部培训工作方面，做了以下工作。”</a:t>
            </a:r>
            <a:endParaRPr lang="zh-CN" altLang="en-US" sz="2800" b="1" dirty="0">
              <a:latin typeface="Times New Roman" panose="02020603050405020304" pitchFamily="18" charset="0"/>
            </a:endParaRPr>
          </a:p>
          <a:p>
            <a:pPr>
              <a:lnSpc>
                <a:spcPct val="80000"/>
              </a:lnSpc>
            </a:pPr>
            <a:endParaRPr lang="en-US" altLang="zh-CN" sz="2800" b="1" dirty="0">
              <a:latin typeface="Times New Roman" panose="02020603050405020304" pitchFamily="18" charset="0"/>
            </a:endParaRPr>
          </a:p>
          <a:p>
            <a:pPr>
              <a:lnSpc>
                <a:spcPct val="80000"/>
              </a:lnSpc>
            </a:pPr>
            <a:r>
              <a:rPr lang="zh-CN" altLang="en-US" b="1" dirty="0">
                <a:latin typeface="Times New Roman" panose="02020603050405020304" pitchFamily="18" charset="0"/>
              </a:rPr>
              <a:t>简明扼要  概括情况</a:t>
            </a:r>
            <a:endParaRPr lang="zh-CN" altLang="en-US" b="1" dirty="0">
              <a:latin typeface="Times New Roman" panose="02020603050405020304" pitchFamily="18" charset="0"/>
            </a:endParaRPr>
          </a:p>
          <a:p>
            <a:pPr>
              <a:lnSpc>
                <a:spcPct val="80000"/>
              </a:lnSpc>
            </a:pPr>
            <a:endParaRPr lang="zh-CN"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p:cNvSpPr>
          <p:nvPr>
            <p:ph idx="4294967295"/>
          </p:nvPr>
        </p:nvSpPr>
        <p:spPr>
          <a:xfrm>
            <a:off x="1143000" y="533400"/>
            <a:ext cx="7773988" cy="5159375"/>
          </a:xfrm>
        </p:spPr>
        <p:txBody>
          <a:bodyPr vert="horz" wrap="square" lIns="91440" tIns="45720" rIns="91440" bIns="45720" anchor="t"/>
          <a:lstStyle/>
          <a:p>
            <a:pPr marL="812800" indent="-812800" eaLnBrk="1" hangingPunct="1">
              <a:buNone/>
            </a:pP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）主体</a:t>
            </a:r>
            <a:endParaRPr lang="zh-CN" altLang="en-US" b="1" dirty="0">
              <a:latin typeface="Times New Roman" panose="02020603050405020304" pitchFamily="18" charset="0"/>
            </a:endParaRPr>
          </a:p>
          <a:p>
            <a:pPr marL="812800" indent="-812800" eaLnBrk="1" hangingPunct="1">
              <a:buNone/>
            </a:pPr>
            <a:r>
              <a:rPr lang="zh-CN" altLang="en-US" b="1" dirty="0">
                <a:solidFill>
                  <a:srgbClr val="00B050"/>
                </a:solidFill>
                <a:latin typeface="Times New Roman" panose="02020603050405020304" pitchFamily="18" charset="0"/>
              </a:rPr>
              <a:t>内容</a:t>
            </a:r>
            <a:endParaRPr lang="en-US" altLang="zh-CN" b="1" dirty="0">
              <a:solidFill>
                <a:srgbClr val="00B050"/>
              </a:solidFill>
              <a:latin typeface="Times New Roman" panose="02020603050405020304" pitchFamily="18" charset="0"/>
            </a:endParaRPr>
          </a:p>
          <a:p>
            <a:pPr marL="812800" indent="-812800" eaLnBrk="1" hangingPunct="1">
              <a:buNone/>
            </a:pPr>
            <a:r>
              <a:rPr lang="en-US" altLang="zh-CN" b="1" dirty="0">
                <a:solidFill>
                  <a:srgbClr val="00B050"/>
                </a:solidFill>
                <a:latin typeface="Times New Roman" panose="02020603050405020304" pitchFamily="18" charset="0"/>
              </a:rPr>
              <a:t>a</a:t>
            </a:r>
            <a:r>
              <a:rPr lang="zh-CN" altLang="en-US" b="1" dirty="0">
                <a:solidFill>
                  <a:srgbClr val="00B050"/>
                </a:solidFill>
                <a:latin typeface="Times New Roman" panose="02020603050405020304" pitchFamily="18" charset="0"/>
              </a:rPr>
              <a:t>.</a:t>
            </a:r>
            <a:r>
              <a:rPr lang="zh-CN" altLang="en-US" b="1" dirty="0">
                <a:solidFill>
                  <a:srgbClr val="00B050"/>
                </a:solidFill>
                <a:latin typeface="Times New Roman" panose="02020603050405020304" pitchFamily="18" charset="0"/>
                <a:hlinkClick r:id="rId1" action="ppaction://hlinksldjump"/>
              </a:rPr>
              <a:t>做法、成绩、经验：</a:t>
            </a:r>
            <a:r>
              <a:rPr lang="zh-CN" altLang="en-US" b="1" dirty="0">
                <a:latin typeface="Times New Roman" panose="02020603050405020304" pitchFamily="18" charset="0"/>
              </a:rPr>
              <a:t>做了哪些工作，采</a:t>
            </a:r>
            <a:endParaRPr lang="zh-CN" altLang="en-US" b="1" dirty="0">
              <a:latin typeface="Times New Roman" panose="02020603050405020304" pitchFamily="18" charset="0"/>
            </a:endParaRPr>
          </a:p>
          <a:p>
            <a:pPr marL="812800" indent="-812800" eaLnBrk="1" hangingPunct="1">
              <a:buNone/>
            </a:pPr>
            <a:r>
              <a:rPr lang="zh-CN" altLang="en-US" b="1" dirty="0">
                <a:latin typeface="Times New Roman" panose="02020603050405020304" pitchFamily="18" charset="0"/>
              </a:rPr>
              <a:t>取了哪些措施和方法，取得了哪些成绩、</a:t>
            </a:r>
            <a:endParaRPr lang="zh-CN" altLang="en-US" b="1" dirty="0">
              <a:latin typeface="Times New Roman" panose="02020603050405020304" pitchFamily="18" charset="0"/>
            </a:endParaRPr>
          </a:p>
          <a:p>
            <a:pPr marL="812800" indent="-812800" eaLnBrk="1" hangingPunct="1">
              <a:buNone/>
            </a:pPr>
            <a:r>
              <a:rPr lang="zh-CN" altLang="en-US" b="1" dirty="0">
                <a:latin typeface="Times New Roman" panose="02020603050405020304" pitchFamily="18" charset="0"/>
              </a:rPr>
              <a:t>经验。</a:t>
            </a:r>
            <a:endParaRPr lang="en-US" altLang="zh-CN" b="1" dirty="0">
              <a:latin typeface="Times New Roman" panose="02020603050405020304" pitchFamily="18" charset="0"/>
            </a:endParaRPr>
          </a:p>
          <a:p>
            <a:pPr marL="812800" indent="-812800" eaLnBrk="1" hangingPunct="1">
              <a:buNone/>
            </a:pPr>
            <a:r>
              <a:rPr lang="en-US" altLang="zh-CN" b="1" dirty="0">
                <a:solidFill>
                  <a:srgbClr val="00B050"/>
                </a:solidFill>
                <a:latin typeface="Times New Roman" panose="02020603050405020304" pitchFamily="18" charset="0"/>
                <a:hlinkClick r:id="rId2" action="ppaction://hlinksldjump"/>
              </a:rPr>
              <a:t>b.</a:t>
            </a:r>
            <a:r>
              <a:rPr lang="zh-CN" altLang="en-US" b="1" dirty="0">
                <a:solidFill>
                  <a:srgbClr val="00B050"/>
                </a:solidFill>
                <a:latin typeface="Times New Roman" panose="02020603050405020304" pitchFamily="18" charset="0"/>
                <a:hlinkClick r:id="rId2" action="ppaction://hlinksldjump"/>
              </a:rPr>
              <a:t>存在的问题和教训：</a:t>
            </a:r>
            <a:r>
              <a:rPr lang="zh-CN" altLang="en-US" b="1" dirty="0">
                <a:latin typeface="Times New Roman" panose="02020603050405020304" pitchFamily="18" charset="0"/>
              </a:rPr>
              <a:t>说明问题，分析问</a:t>
            </a:r>
            <a:endParaRPr lang="zh-CN" altLang="en-US" b="1" dirty="0">
              <a:latin typeface="Times New Roman" panose="02020603050405020304" pitchFamily="18" charset="0"/>
            </a:endParaRPr>
          </a:p>
          <a:p>
            <a:pPr marL="812800" indent="-812800" eaLnBrk="1" hangingPunct="1">
              <a:buNone/>
            </a:pPr>
            <a:r>
              <a:rPr lang="zh-CN" altLang="en-US" b="1" dirty="0">
                <a:latin typeface="Times New Roman" panose="02020603050405020304" pitchFamily="18" charset="0"/>
              </a:rPr>
              <a:t>题产生的原因及由此得出的教训；这部分</a:t>
            </a:r>
            <a:endParaRPr lang="zh-CN" altLang="en-US" b="1" dirty="0">
              <a:latin typeface="Times New Roman" panose="02020603050405020304" pitchFamily="18" charset="0"/>
            </a:endParaRPr>
          </a:p>
          <a:p>
            <a:pPr marL="812800" indent="-812800" eaLnBrk="1" hangingPunct="1">
              <a:buNone/>
            </a:pPr>
            <a:r>
              <a:rPr lang="zh-CN" altLang="en-US" b="1" dirty="0">
                <a:latin typeface="Times New Roman" panose="02020603050405020304" pitchFamily="18" charset="0"/>
              </a:rPr>
              <a:t>文字一般不宜过长。</a:t>
            </a:r>
            <a:endParaRPr lang="zh-CN" altLang="en-US" b="1" dirty="0">
              <a:solidFill>
                <a:srgbClr val="00B050"/>
              </a:solidFill>
              <a:latin typeface="Times New Roman" panose="02020603050405020304" pitchFamily="18" charset="0"/>
            </a:endParaRPr>
          </a:p>
          <a:p>
            <a:pPr marL="812800" indent="-812800" eaLnBrk="1" hangingPunct="1">
              <a:buNone/>
            </a:pPr>
            <a:r>
              <a:rPr lang="zh-CN" altLang="en-US" b="1" dirty="0">
                <a:solidFill>
                  <a:srgbClr val="00B050"/>
                </a:solidFill>
                <a:latin typeface="Times New Roman" panose="02020603050405020304" pitchFamily="18" charset="0"/>
                <a:hlinkClick r:id="rId2" action="ppaction://hlinksldjump"/>
              </a:rPr>
              <a:t>c</a:t>
            </a:r>
            <a:r>
              <a:rPr lang="en-US" altLang="zh-CN" b="1" dirty="0">
                <a:solidFill>
                  <a:srgbClr val="00B050"/>
                </a:solidFill>
                <a:latin typeface="Times New Roman" panose="02020603050405020304" pitchFamily="18" charset="0"/>
                <a:hlinkClick r:id="rId2" action="ppaction://hlinksldjump"/>
              </a:rPr>
              <a:t>.</a:t>
            </a:r>
            <a:r>
              <a:rPr lang="zh-CN" altLang="en-US" b="1" dirty="0">
                <a:solidFill>
                  <a:srgbClr val="00B050"/>
                </a:solidFill>
                <a:latin typeface="Times New Roman" panose="02020603050405020304" pitchFamily="18" charset="0"/>
                <a:hlinkClick r:id="rId2" action="ppaction://hlinksldjump"/>
              </a:rPr>
              <a:t>今后打算及努力方向：</a:t>
            </a:r>
            <a:r>
              <a:rPr lang="zh-CN" altLang="en-US" b="1" dirty="0">
                <a:latin typeface="Times New Roman" panose="02020603050405020304" pitchFamily="18" charset="0"/>
                <a:sym typeface="Arial" panose="020B0604020202020204" pitchFamily="34" charset="0"/>
              </a:rPr>
              <a:t>粗线条</a:t>
            </a:r>
            <a:endParaRPr lang="zh-CN" altLang="en-US" b="1" dirty="0">
              <a:latin typeface="Times New Roman" panose="02020603050405020304" pitchFamily="18" charset="0"/>
              <a:sym typeface="Arial" panose="020B0604020202020204" pitchFamily="34" charset="0"/>
            </a:endParaRPr>
          </a:p>
          <a:p>
            <a:pPr marL="812800" indent="-812800" eaLnBrk="1" hangingPunct="1">
              <a:buNone/>
            </a:pPr>
            <a:r>
              <a:rPr lang="zh-CN" altLang="en-US" b="1" dirty="0">
                <a:latin typeface="Times New Roman" panose="02020603050405020304" pitchFamily="18" charset="0"/>
                <a:sym typeface="Arial" panose="020B0604020202020204" pitchFamily="34" charset="0"/>
              </a:rPr>
              <a:t>（</a:t>
            </a:r>
            <a:r>
              <a:rPr lang="zh-CN" altLang="en-US" b="1" dirty="0">
                <a:latin typeface="Times New Roman" panose="02020603050405020304" pitchFamily="18" charset="0"/>
                <a:sym typeface="Arial" panose="020B0604020202020204" pitchFamily="34" charset="0"/>
              </a:rPr>
              <a:t>改进措施）</a:t>
            </a:r>
            <a:endParaRPr lang="zh-CN" altLang="en-US" b="1" dirty="0">
              <a:latin typeface="Times New Roman" panose="02020603050405020304" pitchFamily="18" charset="0"/>
              <a:sym typeface="Arial" panose="020B0604020202020204" pitchFamily="34" charset="0"/>
            </a:endParaRPr>
          </a:p>
          <a:p>
            <a:pPr marL="812800" indent="-812800" eaLnBrk="1" hangingPunct="1">
              <a:buNone/>
            </a:pPr>
            <a:endParaRPr lang="en-US" altLang="zh-CN" b="1" dirty="0">
              <a:latin typeface="Times New Roman" panose="02020603050405020304" pitchFamily="18" charset="0"/>
              <a:sym typeface="Arial" panose="020B0604020202020204" pitchFamily="34" charset="0"/>
            </a:endParaRPr>
          </a:p>
          <a:p>
            <a:pPr marL="812800" indent="-812800" eaLnBrk="1" hangingPunct="1">
              <a:buNone/>
            </a:pPr>
            <a:endParaRPr lang="zh-CN" altLang="en-US" sz="3600" b="1" dirty="0">
              <a:solidFill>
                <a:srgbClr val="00B05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vert="horz" wrap="square" lIns="91440" tIns="45720" rIns="91440" bIns="45720" anchor="ctr"/>
          <a:lstStyle/>
          <a:p>
            <a:endParaRPr lang="zh-CN" altLang="en-US" dirty="0"/>
          </a:p>
        </p:txBody>
      </p:sp>
      <p:sp>
        <p:nvSpPr>
          <p:cNvPr id="47107" name="Rectangle 3"/>
          <p:cNvSpPr>
            <a:spLocks noGrp="1"/>
          </p:cNvSpPr>
          <p:nvPr>
            <p:ph type="body" idx="4294967295"/>
          </p:nvPr>
        </p:nvSpPr>
        <p:spPr>
          <a:xfrm>
            <a:off x="838200" y="1447800"/>
            <a:ext cx="8458200" cy="4800600"/>
          </a:xfrm>
        </p:spPr>
        <p:txBody>
          <a:bodyPr vert="horz" wrap="square" lIns="91440" tIns="45720" rIns="91440" bIns="45720" anchor="t"/>
          <a:lstStyle/>
          <a:p>
            <a:r>
              <a:rPr lang="zh-CN" altLang="en-US" dirty="0"/>
              <a:t>结构：</a:t>
            </a:r>
            <a:endParaRPr lang="zh-CN" altLang="en-US" dirty="0"/>
          </a:p>
          <a:p>
            <a:r>
              <a:rPr lang="zh-CN" altLang="en-US" dirty="0"/>
              <a:t>1、先写做法、再写经验。</a:t>
            </a:r>
            <a:endParaRPr lang="zh-CN" altLang="en-US" dirty="0"/>
          </a:p>
          <a:p>
            <a:pPr lvl="1"/>
            <a:r>
              <a:rPr lang="zh-CN" altLang="en-US" dirty="0">
                <a:hlinkClick r:id="rId1" action="ppaction://hlinksldjump"/>
              </a:rPr>
              <a:t>《团结一致    乐于奉献》（鄢鹏）</a:t>
            </a:r>
            <a:endParaRPr lang="zh-CN" altLang="en-US" dirty="0"/>
          </a:p>
          <a:p>
            <a:r>
              <a:rPr lang="zh-CN" altLang="en-US" dirty="0"/>
              <a:t>2、将内容分成若干个方面，逐一写做法、经验。</a:t>
            </a:r>
            <a:endParaRPr lang="zh-CN" altLang="en-US" dirty="0"/>
          </a:p>
          <a:p>
            <a:pPr lvl="1"/>
            <a:r>
              <a:rPr lang="zh-CN" altLang="en-US" dirty="0">
                <a:latin typeface="Times New Roman" panose="02020603050405020304" pitchFamily="18" charset="0"/>
                <a:hlinkClick r:id="rId2" action="ppaction://hlinksldjump"/>
              </a:rPr>
              <a:t>《</a:t>
            </a:r>
            <a:r>
              <a:rPr lang="en-US" altLang="zh-CN" dirty="0">
                <a:latin typeface="Times New Roman" panose="02020603050405020304" pitchFamily="18" charset="0"/>
                <a:hlinkClick r:id="rId2" action="ppaction://hlinksldjump"/>
              </a:rPr>
              <a:t>××</a:t>
            </a:r>
            <a:r>
              <a:rPr lang="zh-CN" altLang="en-US" dirty="0">
                <a:latin typeface="Times New Roman" panose="02020603050405020304" pitchFamily="18" charset="0"/>
                <a:hlinkClick r:id="rId2" action="ppaction://hlinksldjump"/>
              </a:rPr>
              <a:t>中学高三（１）班班委会工作总结》</a:t>
            </a:r>
            <a:endParaRPr lang="zh-CN" altLang="en-US" dirty="0">
              <a:latin typeface="Times New Roman" panose="02020603050405020304" pitchFamily="18" charset="0"/>
            </a:endParaRPr>
          </a:p>
          <a:p>
            <a:r>
              <a:rPr lang="zh-CN" altLang="en-US" dirty="0">
                <a:latin typeface="Times New Roman" panose="02020603050405020304" pitchFamily="18" charset="0"/>
              </a:rPr>
              <a:t>3、将时间分成若干阶段，分别写做法、经验。（</a:t>
            </a:r>
            <a:r>
              <a:rPr lang="zh-CN" altLang="en-US" sz="2800" dirty="0">
                <a:latin typeface="Times New Roman" panose="02020603050405020304" pitchFamily="18" charset="0"/>
              </a:rPr>
              <a:t>校园情怀）</a:t>
            </a:r>
            <a:endParaRPr lang="zh-CN" altLang="en-US" dirty="0">
              <a:latin typeface="Times New Roman" panose="02020603050405020304" pitchFamily="18" charset="0"/>
            </a:endParaRPr>
          </a:p>
        </p:txBody>
      </p:sp>
      <p:sp>
        <p:nvSpPr>
          <p:cNvPr id="50180" name="AutoShape 4">
            <a:hlinkClick r:id="rId3" action="ppaction://hlinksldjump"/>
          </p:cNvPr>
          <p:cNvSpPr/>
          <p:nvPr/>
        </p:nvSpPr>
        <p:spPr>
          <a:xfrm>
            <a:off x="7086600" y="6019800"/>
            <a:ext cx="976313" cy="485775"/>
          </a:xfrm>
          <a:prstGeom prst="lef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1"/>
          <a:srcRect l="24570" t="10968" r="21570" b="5608"/>
          <a:stretch>
            <a:fillRect/>
          </a:stretch>
        </p:blipFill>
        <p:spPr>
          <a:xfrm>
            <a:off x="0" y="0"/>
            <a:ext cx="9144000" cy="6891338"/>
          </a:xfrm>
          <a:prstGeom prst="rect">
            <a:avLst/>
          </a:prstGeom>
          <a:noFill/>
          <a:ln w="9525">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1"/>
          <a:srcRect l="18236" t="11067" r="14569" b="5533"/>
          <a:stretch>
            <a:fillRect/>
          </a:stretch>
        </p:blipFill>
        <p:spPr>
          <a:xfrm>
            <a:off x="0" y="0"/>
            <a:ext cx="9144000" cy="6858000"/>
          </a:xfrm>
          <a:prstGeom prst="rect">
            <a:avLst/>
          </a:prstGeom>
          <a:noFill/>
          <a:ln w="9525">
            <a:noFill/>
          </a:ln>
        </p:spPr>
      </p:pic>
      <p:sp>
        <p:nvSpPr>
          <p:cNvPr id="52227" name="AutoShape 3">
            <a:hlinkClick r:id="rId2" action="ppaction://hlinksldjump"/>
          </p:cNvPr>
          <p:cNvSpPr/>
          <p:nvPr/>
        </p:nvSpPr>
        <p:spPr>
          <a:xfrm>
            <a:off x="7467600" y="3124200"/>
            <a:ext cx="976313" cy="485775"/>
          </a:xfrm>
          <a:prstGeom prst="lef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
        <p:nvSpPr>
          <p:cNvPr id="52228" name="AutoShape 4">
            <a:hlinkClick r:id="rId3" action="ppaction://hlinksldjump"/>
          </p:cNvPr>
          <p:cNvSpPr/>
          <p:nvPr/>
        </p:nvSpPr>
        <p:spPr>
          <a:xfrm>
            <a:off x="3429000" y="2133600"/>
            <a:ext cx="976313" cy="485775"/>
          </a:xfrm>
          <a:prstGeom prst="righ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
        <p:nvSpPr>
          <p:cNvPr id="2" name="右箭头 1">
            <a:hlinkClick r:id="rId4" action="ppaction://hlinksldjump"/>
          </p:cNvPr>
          <p:cNvSpPr/>
          <p:nvPr/>
        </p:nvSpPr>
        <p:spPr>
          <a:xfrm>
            <a:off x="7543800" y="4648200"/>
            <a:ext cx="979170" cy="485775"/>
          </a:xfrm>
          <a:prstGeom prst="rightArrow">
            <a:avLst/>
          </a:prstGeom>
          <a:solidFill>
            <a:srgbClr val="FFFF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本框 24585"/>
          <p:cNvSpPr txBox="1"/>
          <p:nvPr/>
        </p:nvSpPr>
        <p:spPr>
          <a:xfrm>
            <a:off x="233363" y="-3175"/>
            <a:ext cx="8826500" cy="6862763"/>
          </a:xfrm>
          <a:prstGeom prst="rect">
            <a:avLst/>
          </a:prstGeom>
          <a:noFill/>
          <a:ln w="9525">
            <a:noFill/>
          </a:ln>
        </p:spPr>
        <p:txBody>
          <a:bodyPr>
            <a:spAutoFit/>
          </a:bodyPr>
          <a:lstStyle/>
          <a:p>
            <a:pPr algn="ctr" eaLnBrk="0" hangingPunct="0"/>
            <a:r>
              <a:rPr lang="en-US" altLang="zh-CN" sz="2800" dirty="0">
                <a:latin typeface="Times New Roman" panose="02020603050405020304" pitchFamily="18" charset="0"/>
              </a:rPr>
              <a:t> </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中学高三（１）班班委会工作总结</a:t>
            </a:r>
            <a:endParaRPr lang="zh-CN" altLang="en-US" sz="2800" b="1" dirty="0">
              <a:latin typeface="Times New Roman" panose="02020603050405020304" pitchFamily="18" charset="0"/>
            </a:endParaRPr>
          </a:p>
          <a:p>
            <a:pPr eaLnBrk="0" hangingPunct="0"/>
            <a:r>
              <a:rPr lang="zh-CN" altLang="en-US" sz="2800" dirty="0">
                <a:latin typeface="Times New Roman" panose="02020603050405020304" pitchFamily="18" charset="0"/>
              </a:rPr>
              <a:t>        </a:t>
            </a:r>
            <a:r>
              <a:rPr lang="zh-CN" altLang="en-US" sz="2400" dirty="0">
                <a:latin typeface="Times New Roman" panose="02020603050405020304" pitchFamily="18" charset="0"/>
              </a:rPr>
              <a:t>一学期来，我们班委会在学校和班主任的正确领导和热情帮助下，带领全班同学在德、智、体、美和劳动技术方面开展了一些工作，取得了一定的成绩，归纳起来有以下几点：</a:t>
            </a:r>
            <a:endParaRPr lang="zh-CN" altLang="en-US" sz="2400" dirty="0">
              <a:latin typeface="Times New Roman" panose="02020603050405020304" pitchFamily="18" charset="0"/>
            </a:endParaRPr>
          </a:p>
          <a:p>
            <a:pPr eaLnBrk="0" hangingPunct="0"/>
            <a:r>
              <a:rPr lang="zh-CN" altLang="en-US" sz="2400" dirty="0">
                <a:latin typeface="Times New Roman" panose="02020603050405020304" pitchFamily="18" charset="0"/>
              </a:rPr>
              <a:t>        </a:t>
            </a:r>
            <a:r>
              <a:rPr lang="zh-CN" altLang="en-US" sz="2400" b="1" dirty="0">
                <a:latin typeface="Times New Roman" panose="02020603050405020304" pitchFamily="18" charset="0"/>
              </a:rPr>
              <a:t>一、明确学习目的，争取全面发展</a:t>
            </a:r>
            <a:endParaRPr lang="zh-CN" altLang="en-US" sz="2400" b="1" dirty="0">
              <a:latin typeface="Times New Roman" panose="02020603050405020304" pitchFamily="18" charset="0"/>
            </a:endParaRPr>
          </a:p>
          <a:p>
            <a:pPr eaLnBrk="0" hangingPunct="0"/>
            <a:r>
              <a:rPr lang="zh-CN" altLang="en-US" sz="2400" dirty="0">
                <a:latin typeface="Times New Roman" panose="02020603050405020304" pitchFamily="18" charset="0"/>
              </a:rPr>
              <a:t>        进入高三，很快就要毕业了，不少同学在家长和社会的影响下，对集体活动不够关心了，一心只想学好书本知识，争取升学。有部分同学自己感到基础差，升学无望，就自暴自弃，学习松散。针对这种情况，我们召开了“一颗红心两种准备”、“广阔天地出人才”等主题班会，班级黑板报连续办了十期，开展“四化在召唤”的问题讨论和笔谈，并请了一些校友来班介绍自己的感受。通过这些活动，全班同学端正了学习目的，激发了学习积极性，一致体会到，没有正确的学习目</a:t>
            </a:r>
            <a:r>
              <a:rPr lang="zh-CN" altLang="en-US" sz="2400" dirty="0">
                <a:latin typeface="Times New Roman" panose="02020603050405020304" pitchFamily="18" charset="0"/>
                <a:sym typeface="宋体" panose="02010600030101010101" pitchFamily="2" charset="-122"/>
              </a:rPr>
              <a:t>的和学习方法，是不可能成为“四有”人才的。由于正确处理了就业与升学之间的关系，原来学习不认真的同学树立了为四化而学的信心。</a:t>
            </a:r>
            <a:r>
              <a:rPr lang="zh-CN" altLang="en-US" sz="2400" dirty="0">
                <a:latin typeface="Arial" panose="020B0604020202020204" pitchFamily="34" charset="0"/>
              </a:rPr>
              <a:t>我们班委会又及时组织干部对思想不正常的个别同学进行帮助，与他交心通气</a:t>
            </a:r>
            <a:r>
              <a:rPr lang="zh-CN" altLang="en-US" sz="2400" dirty="0">
                <a:latin typeface="Times New Roman" panose="02020603050405020304" pitchFamily="18" charset="0"/>
              </a:rPr>
              <a:t>，共同提高，立志成为祖国最需要的人才。</a:t>
            </a:r>
            <a:endParaRPr lang="zh-CN" altLang="en-US" sz="2400" dirty="0">
              <a:latin typeface="Times New Roman" panose="02020603050405020304" pitchFamily="18" charset="0"/>
            </a:endParaRPr>
          </a:p>
          <a:p>
            <a:pPr eaLnBrk="0" hangingPunct="0"/>
            <a:endParaRPr lang="zh-CN" altLang="en-US"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左箭头 52226">
            <a:hlinkClick r:id="rId1" action="ppaction://hlinksldjump"/>
          </p:cNvPr>
          <p:cNvSpPr/>
          <p:nvPr/>
        </p:nvSpPr>
        <p:spPr>
          <a:xfrm>
            <a:off x="0" y="5999480"/>
            <a:ext cx="977900" cy="485775"/>
          </a:xfrm>
          <a:prstGeom prst="leftArrow">
            <a:avLst>
              <a:gd name="adj1" fmla="val 50000"/>
              <a:gd name="adj2" fmla="val 50242"/>
            </a:avLst>
          </a:prstGeom>
          <a:solidFill>
            <a:schemeClr val="accent1"/>
          </a:solidFill>
          <a:ln w="9525" cap="flat" cmpd="sng">
            <a:solidFill>
              <a:schemeClr val="tx1"/>
            </a:solidFill>
            <a:prstDash val="solid"/>
            <a:miter/>
            <a:headEnd type="none" w="med" len="med"/>
            <a:tailEnd type="none" w="med" len="med"/>
          </a:ln>
        </p:spPr>
        <p:txBody>
          <a:bodyPr/>
          <a:lstStyle/>
          <a:p>
            <a:pPr eaLnBrk="0" hangingPunct="0">
              <a:buFont typeface="Arial" panose="020B0604020202020204" pitchFamily="34" charset="0"/>
            </a:pPr>
            <a:endParaRPr lang="zh-CN" altLang="en-US" sz="2800" dirty="0">
              <a:latin typeface="Arial" panose="020B0604020202020204" pitchFamily="34" charset="0"/>
            </a:endParaRPr>
          </a:p>
        </p:txBody>
      </p:sp>
      <p:pic>
        <p:nvPicPr>
          <p:cNvPr id="15363" name="Picture 3"/>
          <p:cNvPicPr>
            <a:picLocks noChangeAspect="1"/>
          </p:cNvPicPr>
          <p:nvPr/>
        </p:nvPicPr>
        <p:blipFill>
          <a:blip r:embed="rId2"/>
          <a:srcRect l="26707" t="11685" r="25473" b="5115"/>
          <a:stretch>
            <a:fillRect/>
          </a:stretch>
        </p:blipFill>
        <p:spPr>
          <a:xfrm>
            <a:off x="1066800" y="0"/>
            <a:ext cx="6629400" cy="6484938"/>
          </a:xfrm>
          <a:prstGeom prst="rect">
            <a:avLst/>
          </a:prstGeom>
          <a:noFill/>
          <a:ln w="9525">
            <a:noFill/>
          </a:ln>
        </p:spPr>
      </p:pic>
      <p:sp>
        <p:nvSpPr>
          <p:cNvPr id="2" name="笑脸 1">
            <a:hlinkClick r:id="rId3" action="ppaction://hlinkfile"/>
          </p:cNvPr>
          <p:cNvSpPr/>
          <p:nvPr/>
        </p:nvSpPr>
        <p:spPr>
          <a:xfrm>
            <a:off x="7620000" y="1752600"/>
            <a:ext cx="941070" cy="82994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新月形 2">
            <a:hlinkClick r:id="rId4" action="ppaction://hlinkfile"/>
          </p:cNvPr>
          <p:cNvSpPr/>
          <p:nvPr/>
        </p:nvSpPr>
        <p:spPr>
          <a:xfrm>
            <a:off x="8000365" y="5105400"/>
            <a:ext cx="457200" cy="91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26628"/>
          <p:cNvSpPr txBox="1"/>
          <p:nvPr/>
        </p:nvSpPr>
        <p:spPr>
          <a:xfrm>
            <a:off x="684213" y="538163"/>
            <a:ext cx="8064500" cy="4892675"/>
          </a:xfrm>
          <a:prstGeom prst="rect">
            <a:avLst/>
          </a:prstGeom>
          <a:noFill/>
          <a:ln w="9525">
            <a:noFill/>
          </a:ln>
        </p:spPr>
        <p:txBody>
          <a:bodyPr>
            <a:spAutoFit/>
          </a:bodyPr>
          <a:lstStyle/>
          <a:p>
            <a:pPr eaLnBrk="0" hangingPunct="0"/>
            <a:r>
              <a:rPr lang="zh-CN" altLang="en-US" sz="2400" dirty="0">
                <a:latin typeface="Times New Roman" panose="02020603050405020304" pitchFamily="18" charset="0"/>
              </a:rPr>
              <a:t>        </a:t>
            </a:r>
            <a:r>
              <a:rPr lang="zh-CN" altLang="en-US" sz="2400" b="1" dirty="0">
                <a:latin typeface="Times New Roman" panose="02020603050405020304" pitchFamily="18" charset="0"/>
              </a:rPr>
              <a:t>二、人人争当班级主人，新的班风正在形成</a:t>
            </a:r>
            <a:endParaRPr lang="zh-CN" altLang="en-US" sz="2400" b="1" dirty="0">
              <a:latin typeface="Times New Roman" panose="02020603050405020304" pitchFamily="18" charset="0"/>
            </a:endParaRPr>
          </a:p>
          <a:p>
            <a:pPr eaLnBrk="0" hangingPunct="0"/>
            <a:r>
              <a:rPr lang="zh-CN" altLang="en-US" sz="2400" dirty="0">
                <a:latin typeface="Times New Roman" panose="02020603050405020304" pitchFamily="18" charset="0"/>
              </a:rPr>
              <a:t>        过去，我们班同学自己顾自己的现象比较严重，班级工作班主任推一下动一下，班委缺乏主动性。本学期，我们在全国经济体制改革热潮的影响下，配合学校提出的要做合格毕业生的要求，我们班委会反复讨论，大家一致认为：合格的毕业生要具有主人翁的思想，要使自己成为建设四化的合格人才，必须具备一定的工作能力和组织能力。因此，我们班委会在班长带领下，工作主动积极，凡是学校布置的工作和班级日常事务，如反映教学情况、填写教学日志、打扫卫生、体育锻炼等，都先由班委会讨论研究、集体订出措施，再征求班主任老师的意见和帮助，</a:t>
            </a:r>
            <a:r>
              <a:rPr lang="zh-CN" altLang="en-US" sz="2400" dirty="0">
                <a:latin typeface="Arial" panose="020B0604020202020204" pitchFamily="34" charset="0"/>
              </a:rPr>
              <a:t>经老师同意后，便分别由班委进行工作，每次工作告一段落后，在班委会集体讨论小结。</a:t>
            </a:r>
            <a:r>
              <a:rPr lang="zh-CN" altLang="en-US" sz="2400" dirty="0">
                <a:latin typeface="Times New Roman" panose="02020603050405020304" pitchFamily="18" charset="0"/>
              </a:rPr>
              <a:t> </a:t>
            </a:r>
            <a:r>
              <a:rPr lang="zh-CN" altLang="en-US" sz="2400" dirty="0">
                <a:latin typeface="Arial" panose="020B0604020202020204" pitchFamily="34" charset="0"/>
              </a:rPr>
              <a:t>由于我们班委吃苦在前，以</a:t>
            </a:r>
            <a:endParaRPr lang="zh-CN" altLang="en-US"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21524"/>
          <p:cNvSpPr txBox="1"/>
          <p:nvPr/>
        </p:nvSpPr>
        <p:spPr>
          <a:xfrm>
            <a:off x="458788" y="334963"/>
            <a:ext cx="8281987" cy="5211762"/>
          </a:xfrm>
          <a:prstGeom prst="rect">
            <a:avLst/>
          </a:prstGeom>
          <a:noFill/>
          <a:ln w="9525">
            <a:noFill/>
          </a:ln>
        </p:spPr>
        <p:txBody>
          <a:bodyPr>
            <a:spAutoFit/>
          </a:bodyPr>
          <a:lstStyle/>
          <a:p>
            <a:pPr eaLnBrk="0" hangingPunct="0"/>
            <a:r>
              <a:rPr lang="zh-CN" altLang="en-US" sz="2400" dirty="0">
                <a:latin typeface="Times New Roman" panose="02020603050405020304" pitchFamily="18" charset="0"/>
                <a:sym typeface="Arial" panose="020B0604020202020204" pitchFamily="34" charset="0"/>
              </a:rPr>
              <a:t>身作</a:t>
            </a:r>
            <a:r>
              <a:rPr lang="zh-CN" altLang="en-US" sz="2400" dirty="0">
                <a:latin typeface="Arial" panose="020B0604020202020204" pitchFamily="34" charset="0"/>
              </a:rPr>
              <a:t>则，</a:t>
            </a:r>
            <a:r>
              <a:rPr lang="zh-CN" altLang="en-US" sz="2400" dirty="0">
                <a:latin typeface="Times New Roman" panose="02020603050405020304" pitchFamily="18" charset="0"/>
              </a:rPr>
              <a:t>在同学中间了解情况，与同学打成一片，全班的团结气氛很浓，要求进步的同学越来越多，一大半同学写了入团申请书，六名同学光荣入团，并成立了团支部。后来，我们班委研究，认为应让每个同学都成为班级主人，于是每天请一位同学值日，值日生可行使班长的职权，在这一天内对班级负责，先由一些迫切要求进步、关心集体的同学值日，再带动大家，人人经受锻炼，人人争做主人。我们的做法得到学校的肯定，我们班委会被评为先进集体。</a:t>
            </a:r>
            <a:endParaRPr lang="zh-CN" altLang="en-US" sz="2400" dirty="0">
              <a:latin typeface="Times New Roman" panose="02020603050405020304" pitchFamily="18" charset="0"/>
            </a:endParaRPr>
          </a:p>
          <a:p>
            <a:pPr eaLnBrk="0" hangingPunct="0"/>
            <a:r>
              <a:rPr lang="zh-CN" altLang="en-US" sz="2400" dirty="0">
                <a:latin typeface="Times New Roman" panose="02020603050405020304" pitchFamily="18" charset="0"/>
              </a:rPr>
              <a:t>        </a:t>
            </a:r>
            <a:r>
              <a:rPr lang="zh-CN" altLang="en-US" sz="2400" b="1" dirty="0">
                <a:latin typeface="Times New Roman" panose="02020603050405020304" pitchFamily="18" charset="0"/>
              </a:rPr>
              <a:t>三、加强锻炼，增强体质</a:t>
            </a:r>
            <a:endParaRPr lang="zh-CN" altLang="en-US" sz="2400" b="1" dirty="0">
              <a:latin typeface="Times New Roman" panose="02020603050405020304" pitchFamily="18" charset="0"/>
            </a:endParaRPr>
          </a:p>
          <a:p>
            <a:pPr eaLnBrk="0" hangingPunct="0"/>
            <a:r>
              <a:rPr lang="zh-CN" altLang="en-US" sz="2400" dirty="0">
                <a:latin typeface="Times New Roman" panose="02020603050405020304" pitchFamily="18" charset="0"/>
              </a:rPr>
              <a:t>        我们班同学，一向热爱体育。寄宿生每天坚持早锻炼，全班同学认真上好每周两节体育课，两节锻炼课，坚持两操（课间操、眼保健操）。一学期来，基本上没有同学请病假，运动会夺得了全年级总分第一名。班级还组织了得得篮球队、足球队和乒乓球队，全班有</a:t>
            </a:r>
            <a:r>
              <a:rPr lang="en-US" altLang="zh-CN" sz="2400" dirty="0">
                <a:latin typeface="Times New Roman" panose="02020603050405020304" pitchFamily="18" charset="0"/>
              </a:rPr>
              <a:t>80</a:t>
            </a:r>
            <a:r>
              <a:rPr lang="zh-CN" altLang="en-US" sz="2400" dirty="0">
                <a:latin typeface="Times New Roman" panose="02020603050405020304" pitchFamily="18" charset="0"/>
              </a:rPr>
              <a:t>％的同学达标。</a:t>
            </a:r>
            <a:endParaRPr lang="zh-CN" altLang="en-US" sz="2400" dirty="0">
              <a:latin typeface="Times New Roman" panose="02020603050405020304" pitchFamily="18" charset="0"/>
            </a:endParaRPr>
          </a:p>
        </p:txBody>
      </p:sp>
      <p:sp>
        <p:nvSpPr>
          <p:cNvPr id="55299" name="AutoShape 3">
            <a:hlinkClick r:id="rId1" action="ppaction://hlinksldjump"/>
          </p:cNvPr>
          <p:cNvSpPr/>
          <p:nvPr/>
        </p:nvSpPr>
        <p:spPr>
          <a:xfrm>
            <a:off x="7585075" y="6116638"/>
            <a:ext cx="976313" cy="485775"/>
          </a:xfrm>
          <a:prstGeom prst="lef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文本框 22532"/>
          <p:cNvSpPr txBox="1"/>
          <p:nvPr/>
        </p:nvSpPr>
        <p:spPr>
          <a:xfrm>
            <a:off x="684213" y="620713"/>
            <a:ext cx="7632700" cy="5692775"/>
          </a:xfrm>
          <a:prstGeom prst="rect">
            <a:avLst/>
          </a:prstGeom>
          <a:noFill/>
          <a:ln w="9525">
            <a:noFill/>
          </a:ln>
        </p:spPr>
        <p:txBody>
          <a:bodyPr>
            <a:spAutoFit/>
          </a:bodyPr>
          <a:lstStyle/>
          <a:p>
            <a:pPr algn="just" eaLnBrk="0" hangingPunct="0"/>
            <a:r>
              <a:rPr lang="en-US" altLang="zh-CN" sz="2800" dirty="0">
                <a:latin typeface="Times New Roman" panose="02020603050405020304" pitchFamily="18" charset="0"/>
              </a:rPr>
              <a:t>       </a:t>
            </a:r>
            <a:r>
              <a:rPr lang="zh-CN" altLang="en-US" sz="2800" dirty="0">
                <a:latin typeface="Times New Roman" panose="02020603050405020304" pitchFamily="18" charset="0"/>
              </a:rPr>
              <a:t>但一学期来班级工作还</a:t>
            </a:r>
            <a:r>
              <a:rPr lang="zh-CN" altLang="en-US" sz="2800" b="1" dirty="0">
                <a:latin typeface="Times New Roman" panose="02020603050405020304" pitchFamily="18" charset="0"/>
              </a:rPr>
              <a:t>存在不足的地方</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a:p>
            <a:pPr algn="just" eaLnBrk="0" hangingPunct="0"/>
            <a:r>
              <a:rPr lang="zh-CN" altLang="en-US" sz="2800" dirty="0">
                <a:latin typeface="Times New Roman" panose="02020603050405020304" pitchFamily="18" charset="0"/>
              </a:rPr>
              <a:t>       第一，班委会与团支部工作配合不够，有时互相重复，有时互相依赖。</a:t>
            </a:r>
            <a:endParaRPr lang="zh-CN" altLang="en-US" sz="2800" dirty="0">
              <a:latin typeface="Times New Roman" panose="02020603050405020304" pitchFamily="18" charset="0"/>
            </a:endParaRPr>
          </a:p>
          <a:p>
            <a:pPr algn="just" eaLnBrk="0" hangingPunct="0"/>
            <a:r>
              <a:rPr lang="zh-CN" altLang="en-US" sz="2800" dirty="0">
                <a:latin typeface="Times New Roman" panose="02020603050405020304" pitchFamily="18" charset="0"/>
              </a:rPr>
              <a:t>      第二，班委中各个委员的工作情况不平衡，有的做得多些、有的做得少些。</a:t>
            </a:r>
            <a:endParaRPr lang="zh-CN" altLang="en-US" sz="2800" dirty="0">
              <a:latin typeface="Times New Roman" panose="02020603050405020304" pitchFamily="18" charset="0"/>
            </a:endParaRPr>
          </a:p>
          <a:p>
            <a:pPr algn="just" eaLnBrk="0" hangingPunct="0"/>
            <a:r>
              <a:rPr lang="zh-CN" altLang="en-US" sz="2800" dirty="0">
                <a:latin typeface="Times New Roman" panose="02020603050405020304" pitchFamily="18" charset="0"/>
              </a:rPr>
              <a:t>      第三，班级活动还不够丰富多采。</a:t>
            </a:r>
            <a:endParaRPr lang="zh-CN" altLang="en-US" sz="2800" dirty="0">
              <a:latin typeface="Times New Roman" panose="02020603050405020304" pitchFamily="18" charset="0"/>
            </a:endParaRPr>
          </a:p>
          <a:p>
            <a:pPr algn="just" eaLnBrk="0" hangingPunct="0"/>
            <a:r>
              <a:rPr lang="zh-CN" altLang="en-US" sz="2800" dirty="0">
                <a:latin typeface="Times New Roman" panose="02020603050405020304" pitchFamily="18" charset="0"/>
              </a:rPr>
              <a:t>      </a:t>
            </a:r>
            <a:r>
              <a:rPr lang="zh-CN" altLang="en-US" sz="2800" b="1" dirty="0">
                <a:latin typeface="Times New Roman" panose="02020603050405020304" pitchFamily="18" charset="0"/>
              </a:rPr>
              <a:t>以上成绩，我们决心在新学期里发扬，不足之处一定努力克服。我们一定要在校领导和班主任的指导下，把班委会工作搞得更好。</a:t>
            </a:r>
            <a:endParaRPr lang="zh-CN" altLang="en-US" sz="2800" b="1" dirty="0">
              <a:latin typeface="Times New Roman" panose="02020603050405020304" pitchFamily="18" charset="0"/>
            </a:endParaRPr>
          </a:p>
          <a:p>
            <a:pPr algn="just" eaLnBrk="0" hangingPunct="0"/>
            <a:endParaRPr lang="zh-CN" altLang="en-US" sz="2800" dirty="0">
              <a:latin typeface="Times New Roman" panose="02020603050405020304" pitchFamily="18" charset="0"/>
            </a:endParaRPr>
          </a:p>
          <a:p>
            <a:pPr algn="just" eaLnBrk="0" hangingPunct="0"/>
            <a:r>
              <a:rPr lang="en-US" altLang="zh-CN" sz="2800" b="1" dirty="0">
                <a:latin typeface="Times New Roman" panose="02020603050405020304" pitchFamily="18" charset="0"/>
                <a:sym typeface="+mn-ea"/>
              </a:rPr>
              <a:t>                               ××</a:t>
            </a:r>
            <a:r>
              <a:rPr lang="zh-CN" altLang="en-US" sz="2800" b="1" dirty="0">
                <a:latin typeface="Times New Roman" panose="02020603050405020304" pitchFamily="18" charset="0"/>
                <a:sym typeface="+mn-ea"/>
              </a:rPr>
              <a:t>中学高三（１）班班委会</a:t>
            </a:r>
            <a:endParaRPr lang="zh-CN" altLang="en-US" sz="2800" b="1" dirty="0">
              <a:latin typeface="Times New Roman" panose="02020603050405020304" pitchFamily="18" charset="0"/>
              <a:sym typeface="+mn-ea"/>
            </a:endParaRPr>
          </a:p>
          <a:p>
            <a:pPr algn="just" eaLnBrk="0" hangingPunct="0"/>
            <a:r>
              <a:rPr lang="zh-CN" altLang="en-US" sz="2800" b="1" dirty="0">
                <a:latin typeface="Times New Roman" panose="02020603050405020304" pitchFamily="18" charset="0"/>
                <a:sym typeface="+mn-ea"/>
              </a:rPr>
              <a:t> </a:t>
            </a:r>
            <a:r>
              <a:rPr lang="en-US" altLang="zh-CN" sz="2800" b="1" dirty="0">
                <a:latin typeface="Times New Roman" panose="02020603050405020304" pitchFamily="18" charset="0"/>
                <a:sym typeface="+mn-ea"/>
              </a:rPr>
              <a:t>                                       </a:t>
            </a:r>
            <a:r>
              <a:rPr lang="zh-CN" altLang="en-US" sz="2800" dirty="0">
                <a:latin typeface="Times New Roman" panose="02020603050405020304" pitchFamily="18" charset="0"/>
                <a:sym typeface="+mn-ea"/>
              </a:rPr>
              <a:t>2016年12月30日 </a:t>
            </a:r>
            <a:r>
              <a:rPr lang="en-US" altLang="zh-CN" sz="2800" b="1" dirty="0">
                <a:latin typeface="Times New Roman" panose="02020603050405020304" pitchFamily="18" charset="0"/>
                <a:sym typeface="+mn-ea"/>
              </a:rPr>
              <a:t>      </a:t>
            </a:r>
            <a:endParaRPr lang="en-US" altLang="zh-CN" sz="2800" b="1" dirty="0">
              <a:latin typeface="Times New Roman" panose="02020603050405020304" pitchFamily="18" charset="0"/>
              <a:sym typeface="+mn-ea"/>
            </a:endParaRPr>
          </a:p>
          <a:p>
            <a:pPr algn="just" eaLnBrk="0" hangingPunct="0"/>
            <a:endParaRPr lang="zh-CN" altLang="en-US" sz="2800" dirty="0">
              <a:latin typeface="Times New Roman" panose="02020603050405020304" pitchFamily="18" charset="0"/>
            </a:endParaRPr>
          </a:p>
        </p:txBody>
      </p:sp>
      <p:sp>
        <p:nvSpPr>
          <p:cNvPr id="56323" name="AutoShape 3">
            <a:hlinkClick r:id="rId1" action="ppaction://hlinksldjump"/>
          </p:cNvPr>
          <p:cNvSpPr/>
          <p:nvPr/>
        </p:nvSpPr>
        <p:spPr>
          <a:xfrm>
            <a:off x="7585075" y="6116638"/>
            <a:ext cx="976313" cy="485775"/>
          </a:xfrm>
          <a:prstGeom prst="leftArrow">
            <a:avLst>
              <a:gd name="adj1" fmla="val 50000"/>
              <a:gd name="adj2" fmla="val 50235"/>
            </a:avLst>
          </a:prstGeom>
          <a:solidFill>
            <a:schemeClr val="accent1"/>
          </a:solidFill>
          <a:ln w="9525" cap="flat" cmpd="sng">
            <a:solidFill>
              <a:schemeClr val="tx1"/>
            </a:solidFill>
            <a:prstDash val="solid"/>
            <a:miter/>
            <a:headEnd type="none" w="med" len="med"/>
            <a:tailEnd type="none" w="med" len="med"/>
          </a:ln>
        </p:spPr>
        <p:txBody>
          <a:bodyPr anchor="ctr"/>
          <a:lstStyle/>
          <a:p>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组合 54273"/>
          <p:cNvGrpSpPr/>
          <p:nvPr/>
        </p:nvGrpSpPr>
        <p:grpSpPr>
          <a:xfrm>
            <a:off x="611188" y="836613"/>
            <a:ext cx="8064500" cy="5256212"/>
            <a:chOff x="0" y="0"/>
            <a:chExt cx="4992" cy="2736"/>
          </a:xfrm>
        </p:grpSpPr>
        <p:sp>
          <p:nvSpPr>
            <p:cNvPr id="57347" name="AutoShape 6"/>
            <p:cNvSpPr/>
            <p:nvPr/>
          </p:nvSpPr>
          <p:spPr>
            <a:xfrm>
              <a:off x="1968" y="0"/>
              <a:ext cx="864" cy="249"/>
            </a:xfrm>
            <a:prstGeom prst="roundRect">
              <a:avLst>
                <a:gd name="adj" fmla="val 16667"/>
              </a:avLst>
            </a:prstGeom>
            <a:solidFill>
              <a:srgbClr val="FDEEA1"/>
            </a:solidFill>
            <a:ln w="9525" cap="flat" cmpd="sng">
              <a:solidFill>
                <a:srgbClr val="000000"/>
              </a:solidFill>
              <a:prstDash val="solid"/>
              <a:headEnd type="none" w="med" len="med"/>
              <a:tailEnd type="none" w="med" len="med"/>
            </a:ln>
          </p:spPr>
          <p:txBody>
            <a:bodyPr/>
            <a:lstStyle/>
            <a:p>
              <a:pPr algn="ctr" eaLnBrk="0" hangingPunct="0"/>
              <a:r>
                <a:rPr lang="zh-CN" altLang="en-US" sz="2200" b="1" dirty="0">
                  <a:latin typeface="Times New Roman" panose="02020603050405020304" pitchFamily="18" charset="0"/>
                </a:rPr>
                <a:t>正   文</a:t>
              </a:r>
              <a:endParaRPr lang="zh-CN" altLang="en-US" sz="2200" b="1" dirty="0">
                <a:latin typeface="Times New Roman" panose="02020603050405020304" pitchFamily="18" charset="0"/>
              </a:endParaRPr>
            </a:p>
          </p:txBody>
        </p:sp>
        <p:sp>
          <p:nvSpPr>
            <p:cNvPr id="57348" name="AutoShape 7"/>
            <p:cNvSpPr/>
            <p:nvPr/>
          </p:nvSpPr>
          <p:spPr>
            <a:xfrm>
              <a:off x="48" y="528"/>
              <a:ext cx="1009" cy="528"/>
            </a:xfrm>
            <a:prstGeom prst="roundRect">
              <a:avLst>
                <a:gd name="adj" fmla="val 16667"/>
              </a:avLst>
            </a:prstGeom>
            <a:solidFill>
              <a:srgbClr val="FEF3BE"/>
            </a:solidFill>
            <a:ln w="9525" cap="flat" cmpd="sng">
              <a:solidFill>
                <a:srgbClr val="000000"/>
              </a:solidFill>
              <a:prstDash val="solid"/>
              <a:headEnd type="none" w="med" len="med"/>
              <a:tailEnd type="none" w="med" len="med"/>
            </a:ln>
          </p:spPr>
          <p:txBody>
            <a:bodyPr/>
            <a:lstStyle/>
            <a:p>
              <a:pPr algn="ctr" eaLnBrk="0" hangingPunct="0"/>
              <a:r>
                <a:rPr lang="zh-CN" altLang="en-US" sz="2200" b="1" dirty="0">
                  <a:latin typeface="宋体" panose="02010600030101010101" pitchFamily="2" charset="-122"/>
                </a:rPr>
                <a:t>基本</a:t>
              </a:r>
              <a:endParaRPr lang="zh-CN" altLang="en-US" sz="2200" b="1" dirty="0">
                <a:latin typeface="宋体" panose="02010600030101010101" pitchFamily="2" charset="-122"/>
              </a:endParaRPr>
            </a:p>
            <a:p>
              <a:pPr algn="ctr" eaLnBrk="0" hangingPunct="0"/>
              <a:r>
                <a:rPr lang="zh-CN" altLang="en-US" sz="2200" b="1" dirty="0">
                  <a:latin typeface="宋体" panose="02010600030101010101" pitchFamily="2" charset="-122"/>
                </a:rPr>
                <a:t>概况</a:t>
              </a:r>
              <a:endParaRPr lang="zh-CN" altLang="en-US" sz="2200" b="1" dirty="0">
                <a:latin typeface="Times New Roman" panose="02020603050405020304" pitchFamily="18" charset="0"/>
              </a:endParaRPr>
            </a:p>
          </p:txBody>
        </p:sp>
        <p:sp>
          <p:nvSpPr>
            <p:cNvPr id="57349" name="AutoShape 8"/>
            <p:cNvSpPr/>
            <p:nvPr/>
          </p:nvSpPr>
          <p:spPr>
            <a:xfrm>
              <a:off x="1296" y="528"/>
              <a:ext cx="1008" cy="528"/>
            </a:xfrm>
            <a:prstGeom prst="roundRect">
              <a:avLst>
                <a:gd name="adj" fmla="val 16667"/>
              </a:avLst>
            </a:prstGeom>
            <a:solidFill>
              <a:srgbClr val="FEF3BE"/>
            </a:solidFill>
            <a:ln w="9525" cap="flat" cmpd="sng">
              <a:solidFill>
                <a:srgbClr val="000000"/>
              </a:solidFill>
              <a:prstDash val="solid"/>
              <a:headEnd type="none" w="med" len="med"/>
              <a:tailEnd type="none" w="med" len="med"/>
            </a:ln>
          </p:spPr>
          <p:txBody>
            <a:bodyPr/>
            <a:lstStyle/>
            <a:p>
              <a:pPr algn="just" eaLnBrk="0" hangingPunct="0"/>
              <a:r>
                <a:rPr lang="zh-CN" altLang="en-US" sz="2200" b="1" dirty="0">
                  <a:latin typeface="宋体" panose="02010600030101010101" pitchFamily="2" charset="-122"/>
                  <a:sym typeface="+mn-ea"/>
                </a:rPr>
                <a:t>做法、成绩和</a:t>
              </a:r>
              <a:r>
                <a:rPr lang="zh-CN" altLang="en-US" sz="2200" b="1" dirty="0">
                  <a:latin typeface="宋体" panose="02010600030101010101" pitchFamily="2" charset="-122"/>
                </a:rPr>
                <a:t>经验</a:t>
              </a:r>
              <a:endParaRPr lang="zh-CN" altLang="en-US" sz="2200" b="1" dirty="0">
                <a:latin typeface="Times New Roman" panose="02020603050405020304" pitchFamily="18" charset="0"/>
              </a:endParaRPr>
            </a:p>
          </p:txBody>
        </p:sp>
        <p:sp>
          <p:nvSpPr>
            <p:cNvPr id="57350" name="AutoShape 9"/>
            <p:cNvSpPr/>
            <p:nvPr/>
          </p:nvSpPr>
          <p:spPr>
            <a:xfrm>
              <a:off x="2496" y="528"/>
              <a:ext cx="1009" cy="528"/>
            </a:xfrm>
            <a:prstGeom prst="roundRect">
              <a:avLst>
                <a:gd name="adj" fmla="val 16667"/>
              </a:avLst>
            </a:prstGeom>
            <a:solidFill>
              <a:srgbClr val="FEF3BE"/>
            </a:solidFill>
            <a:ln w="9525" cap="flat" cmpd="sng">
              <a:solidFill>
                <a:srgbClr val="000000"/>
              </a:solidFill>
              <a:prstDash val="solid"/>
              <a:headEnd type="none" w="med" len="med"/>
              <a:tailEnd type="none" w="med" len="med"/>
            </a:ln>
          </p:spPr>
          <p:txBody>
            <a:bodyPr/>
            <a:lstStyle/>
            <a:p>
              <a:pPr algn="just" eaLnBrk="0" hangingPunct="0"/>
              <a:endParaRPr lang="zh-CN" altLang="en-US" sz="2200" b="1" dirty="0">
                <a:latin typeface="宋体" panose="02010600030101010101" pitchFamily="2" charset="-122"/>
              </a:endParaRPr>
            </a:p>
            <a:p>
              <a:pPr algn="just" eaLnBrk="0" hangingPunct="0"/>
              <a:r>
                <a:rPr lang="zh-CN" altLang="en-US" sz="2200" b="1" dirty="0">
                  <a:latin typeface="宋体" panose="02010600030101010101" pitchFamily="2" charset="-122"/>
                </a:rPr>
                <a:t>存在问题</a:t>
              </a:r>
              <a:endParaRPr lang="zh-CN" altLang="en-US" sz="2200" b="1" dirty="0">
                <a:latin typeface="Times New Roman" panose="02020603050405020304" pitchFamily="18" charset="0"/>
              </a:endParaRPr>
            </a:p>
          </p:txBody>
        </p:sp>
        <p:sp>
          <p:nvSpPr>
            <p:cNvPr id="57351" name="AutoShape 10"/>
            <p:cNvSpPr/>
            <p:nvPr/>
          </p:nvSpPr>
          <p:spPr>
            <a:xfrm>
              <a:off x="3648" y="528"/>
              <a:ext cx="1344" cy="528"/>
            </a:xfrm>
            <a:prstGeom prst="roundRect">
              <a:avLst>
                <a:gd name="adj" fmla="val 16667"/>
              </a:avLst>
            </a:prstGeom>
            <a:solidFill>
              <a:srgbClr val="FEF3BE"/>
            </a:solidFill>
            <a:ln w="9525" cap="flat" cmpd="sng">
              <a:solidFill>
                <a:srgbClr val="000000"/>
              </a:solidFill>
              <a:prstDash val="solid"/>
              <a:headEnd type="none" w="med" len="med"/>
              <a:tailEnd type="none" w="med" len="med"/>
            </a:ln>
          </p:spPr>
          <p:txBody>
            <a:bodyPr/>
            <a:lstStyle/>
            <a:p>
              <a:pPr algn="just" eaLnBrk="0" hangingPunct="0"/>
              <a:endParaRPr lang="zh-CN" altLang="en-US" sz="2200" b="1" dirty="0">
                <a:latin typeface="宋体" panose="02010600030101010101" pitchFamily="2" charset="-122"/>
              </a:endParaRPr>
            </a:p>
            <a:p>
              <a:pPr algn="just" eaLnBrk="0" hangingPunct="0"/>
              <a:r>
                <a:rPr lang="zh-CN" altLang="en-US" sz="2200" b="1" dirty="0">
                  <a:latin typeface="宋体" panose="02010600030101010101" pitchFamily="2" charset="-122"/>
                </a:rPr>
                <a:t>改进措施</a:t>
              </a:r>
              <a:endParaRPr lang="zh-CN" altLang="en-US" sz="2200" b="1" dirty="0">
                <a:latin typeface="宋体" panose="02010600030101010101" pitchFamily="2" charset="-122"/>
              </a:endParaRPr>
            </a:p>
          </p:txBody>
        </p:sp>
        <p:sp>
          <p:nvSpPr>
            <p:cNvPr id="57352" name="AutoShape 11"/>
            <p:cNvSpPr/>
            <p:nvPr/>
          </p:nvSpPr>
          <p:spPr>
            <a:xfrm>
              <a:off x="0" y="1296"/>
              <a:ext cx="1104" cy="1440"/>
            </a:xfrm>
            <a:prstGeom prst="foldedCorner">
              <a:avLst>
                <a:gd name="adj" fmla="val 12500"/>
              </a:avLst>
            </a:prstGeom>
            <a:solidFill>
              <a:srgbClr val="FFFFEF"/>
            </a:solidFill>
            <a:ln w="9525" cap="flat" cmpd="sng">
              <a:solidFill>
                <a:srgbClr val="000000"/>
              </a:solidFill>
              <a:prstDash val="solid"/>
              <a:headEnd type="none" w="med" len="med"/>
              <a:tailEnd type="none" w="med" len="med"/>
            </a:ln>
          </p:spPr>
          <p:txBody>
            <a:bodyPr/>
            <a:lstStyle/>
            <a:p>
              <a:pPr algn="just" eaLnBrk="0" hangingPunct="0"/>
              <a:r>
                <a:rPr lang="en-US" altLang="zh-CN" sz="2000" b="1" dirty="0">
                  <a:latin typeface="Times New Roman" panose="02020603050405020304" pitchFamily="18" charset="0"/>
                </a:rPr>
                <a:t>    </a:t>
              </a:r>
              <a:r>
                <a:rPr lang="zh-CN" altLang="en-US" sz="2000" b="1" dirty="0">
                  <a:latin typeface="Times New Roman" panose="02020603050405020304" pitchFamily="18" charset="0"/>
                </a:rPr>
                <a:t>使用高度概述的语言，引用数据和最有代表性的事 实，点明主要的情况。</a:t>
              </a:r>
              <a:endParaRPr lang="zh-CN" altLang="en-US" sz="2000" b="1" dirty="0">
                <a:latin typeface="Times New Roman" panose="02020603050405020304" pitchFamily="18" charset="0"/>
              </a:endParaRPr>
            </a:p>
            <a:p>
              <a:pPr algn="just" eaLnBrk="0" hangingPunct="0"/>
              <a:endParaRPr lang="zh-CN" altLang="en-US" sz="2000" b="1" dirty="0">
                <a:latin typeface="Times New Roman" panose="02020603050405020304" pitchFamily="18" charset="0"/>
              </a:endParaRPr>
            </a:p>
          </p:txBody>
        </p:sp>
        <p:sp>
          <p:nvSpPr>
            <p:cNvPr id="57353" name="AutoShape 12"/>
            <p:cNvSpPr/>
            <p:nvPr/>
          </p:nvSpPr>
          <p:spPr>
            <a:xfrm>
              <a:off x="2496" y="1296"/>
              <a:ext cx="1104" cy="1440"/>
            </a:xfrm>
            <a:prstGeom prst="foldedCorner">
              <a:avLst>
                <a:gd name="adj" fmla="val 12500"/>
              </a:avLst>
            </a:prstGeom>
            <a:solidFill>
              <a:srgbClr val="FFFFEF"/>
            </a:solidFill>
            <a:ln w="9525" cap="flat" cmpd="sng">
              <a:solidFill>
                <a:srgbClr val="000000"/>
              </a:solidFill>
              <a:prstDash val="solid"/>
              <a:headEnd type="none" w="med" len="med"/>
              <a:tailEnd type="none" w="med" len="med"/>
            </a:ln>
          </p:spPr>
          <p:txBody>
            <a:bodyPr/>
            <a:lstStyle/>
            <a:p>
              <a:pPr algn="just" eaLnBrk="0" hangingPunct="0"/>
              <a:r>
                <a:rPr lang="en-US" altLang="zh-CN" sz="2000" b="1" dirty="0">
                  <a:latin typeface="Times New Roman" panose="02020603050405020304" pitchFamily="18" charset="0"/>
                </a:rPr>
                <a:t>    </a:t>
              </a:r>
              <a:r>
                <a:rPr lang="zh-CN" altLang="en-US" sz="2000" b="1" dirty="0">
                  <a:latin typeface="Times New Roman" panose="02020603050405020304" pitchFamily="18" charset="0"/>
                </a:rPr>
                <a:t>存在问题是总结中不可缺少的部 分。写存在问题时，必要注意实事求是。</a:t>
              </a:r>
              <a:endParaRPr lang="zh-CN" altLang="en-US" sz="2000" b="1" dirty="0">
                <a:latin typeface="Times New Roman" panose="02020603050405020304" pitchFamily="18" charset="0"/>
              </a:endParaRPr>
            </a:p>
          </p:txBody>
        </p:sp>
        <p:sp>
          <p:nvSpPr>
            <p:cNvPr id="57354" name="AutoShape 13"/>
            <p:cNvSpPr/>
            <p:nvPr/>
          </p:nvSpPr>
          <p:spPr>
            <a:xfrm>
              <a:off x="1248" y="1296"/>
              <a:ext cx="1104" cy="1440"/>
            </a:xfrm>
            <a:prstGeom prst="foldedCorner">
              <a:avLst>
                <a:gd name="adj" fmla="val 12500"/>
              </a:avLst>
            </a:prstGeom>
            <a:solidFill>
              <a:srgbClr val="FFFFEF"/>
            </a:solidFill>
            <a:ln w="9525" cap="flat" cmpd="sng">
              <a:solidFill>
                <a:srgbClr val="000000"/>
              </a:solidFill>
              <a:prstDash val="solid"/>
              <a:headEnd type="none" w="med" len="med"/>
              <a:tailEnd type="none" w="med" len="med"/>
            </a:ln>
          </p:spPr>
          <p:txBody>
            <a:bodyPr/>
            <a:lstStyle/>
            <a:p>
              <a:pPr algn="just" eaLnBrk="0" hangingPunct="0"/>
              <a:r>
                <a:rPr lang="en-US" altLang="zh-CN" sz="2000" b="1" dirty="0">
                  <a:latin typeface="Times New Roman" panose="02020603050405020304" pitchFamily="18" charset="0"/>
                </a:rPr>
                <a:t>    </a:t>
              </a:r>
              <a:r>
                <a:rPr lang="zh-CN" altLang="en-US" sz="2000" b="1" dirty="0">
                  <a:latin typeface="Times New Roman" panose="02020603050405020304" pitchFamily="18" charset="0"/>
                </a:rPr>
                <a:t>总结时要学会使用一些具体的事例作为材料，来突出重点。以叙述为主，夹叙夹议 。</a:t>
              </a:r>
              <a:endParaRPr lang="zh-CN" altLang="en-US" sz="2000" b="1" dirty="0">
                <a:latin typeface="Times New Roman" panose="02020603050405020304" pitchFamily="18" charset="0"/>
              </a:endParaRPr>
            </a:p>
          </p:txBody>
        </p:sp>
        <p:sp>
          <p:nvSpPr>
            <p:cNvPr id="57355" name="AutoShape 14"/>
            <p:cNvSpPr/>
            <p:nvPr/>
          </p:nvSpPr>
          <p:spPr>
            <a:xfrm>
              <a:off x="3792" y="1296"/>
              <a:ext cx="1104" cy="1440"/>
            </a:xfrm>
            <a:prstGeom prst="foldedCorner">
              <a:avLst>
                <a:gd name="adj" fmla="val 12500"/>
              </a:avLst>
            </a:prstGeom>
            <a:solidFill>
              <a:srgbClr val="FFFFEF"/>
            </a:solidFill>
            <a:ln w="9525" cap="flat" cmpd="sng">
              <a:solidFill>
                <a:srgbClr val="000000"/>
              </a:solidFill>
              <a:prstDash val="solid"/>
              <a:headEnd type="none" w="med" len="med"/>
              <a:tailEnd type="none" w="med" len="med"/>
            </a:ln>
          </p:spPr>
          <p:txBody>
            <a:bodyPr/>
            <a:lstStyle/>
            <a:p>
              <a:pPr algn="just" eaLnBrk="0" hangingPunct="0"/>
              <a:r>
                <a:rPr lang="en-US" altLang="zh-CN" sz="2000" b="1" dirty="0">
                  <a:latin typeface="Times New Roman" panose="02020603050405020304" pitchFamily="18" charset="0"/>
                </a:rPr>
                <a:t>    </a:t>
              </a:r>
              <a:r>
                <a:rPr lang="zh-CN" altLang="en-US" sz="2000" b="1" dirty="0">
                  <a:latin typeface="Times New Roman" panose="02020603050405020304" pitchFamily="18" charset="0"/>
                </a:rPr>
                <a:t>针对工作中的不足以及有待解决的问  题，提出意见或建议，最好包括措施、办法。</a:t>
              </a:r>
              <a:endParaRPr lang="zh-CN" altLang="en-US" sz="2000" b="1" dirty="0">
                <a:latin typeface="Times New Roman" panose="02020603050405020304" pitchFamily="18" charset="0"/>
              </a:endParaRPr>
            </a:p>
          </p:txBody>
        </p:sp>
        <p:sp>
          <p:nvSpPr>
            <p:cNvPr id="57356" name="Line 15"/>
            <p:cNvSpPr/>
            <p:nvPr/>
          </p:nvSpPr>
          <p:spPr>
            <a:xfrm flipH="1">
              <a:off x="864" y="240"/>
              <a:ext cx="1104" cy="245"/>
            </a:xfrm>
            <a:prstGeom prst="line">
              <a:avLst/>
            </a:prstGeom>
            <a:ln w="28575" cap="flat" cmpd="sng">
              <a:solidFill>
                <a:schemeClr val="bg2"/>
              </a:solidFill>
              <a:prstDash val="solid"/>
              <a:headEnd type="none" w="med" len="med"/>
              <a:tailEnd type="triangle" w="med" len="med"/>
            </a:ln>
          </p:spPr>
        </p:sp>
        <p:sp>
          <p:nvSpPr>
            <p:cNvPr id="57357" name="Line 16"/>
            <p:cNvSpPr/>
            <p:nvPr/>
          </p:nvSpPr>
          <p:spPr>
            <a:xfrm>
              <a:off x="2832" y="240"/>
              <a:ext cx="1104" cy="245"/>
            </a:xfrm>
            <a:prstGeom prst="line">
              <a:avLst/>
            </a:prstGeom>
            <a:ln w="28575" cap="flat" cmpd="sng">
              <a:solidFill>
                <a:schemeClr val="bg2"/>
              </a:solidFill>
              <a:prstDash val="solid"/>
              <a:headEnd type="none" w="med" len="med"/>
              <a:tailEnd type="triangle" w="med" len="med"/>
            </a:ln>
          </p:spPr>
        </p:sp>
        <p:sp>
          <p:nvSpPr>
            <p:cNvPr id="57358" name="Line 17"/>
            <p:cNvSpPr/>
            <p:nvPr/>
          </p:nvSpPr>
          <p:spPr>
            <a:xfrm flipH="1">
              <a:off x="2064" y="240"/>
              <a:ext cx="192" cy="288"/>
            </a:xfrm>
            <a:prstGeom prst="line">
              <a:avLst/>
            </a:prstGeom>
            <a:ln w="28575" cap="flat" cmpd="sng">
              <a:solidFill>
                <a:schemeClr val="bg2"/>
              </a:solidFill>
              <a:prstDash val="solid"/>
              <a:headEnd type="none" w="med" len="med"/>
              <a:tailEnd type="triangle" w="med" len="med"/>
            </a:ln>
          </p:spPr>
        </p:sp>
        <p:sp>
          <p:nvSpPr>
            <p:cNvPr id="57359" name="Line 18"/>
            <p:cNvSpPr/>
            <p:nvPr/>
          </p:nvSpPr>
          <p:spPr>
            <a:xfrm>
              <a:off x="2544" y="240"/>
              <a:ext cx="192" cy="288"/>
            </a:xfrm>
            <a:prstGeom prst="line">
              <a:avLst/>
            </a:prstGeom>
            <a:ln w="28575" cap="flat" cmpd="sng">
              <a:solidFill>
                <a:schemeClr val="bg2"/>
              </a:solidFill>
              <a:prstDash val="solid"/>
              <a:headEnd type="none" w="med" len="med"/>
              <a:tailEnd type="triangle" w="med" len="med"/>
            </a:ln>
          </p:spPr>
        </p:sp>
        <p:sp>
          <p:nvSpPr>
            <p:cNvPr id="57360" name="Line 19"/>
            <p:cNvSpPr/>
            <p:nvPr/>
          </p:nvSpPr>
          <p:spPr>
            <a:xfrm>
              <a:off x="528" y="1056"/>
              <a:ext cx="0" cy="240"/>
            </a:xfrm>
            <a:prstGeom prst="line">
              <a:avLst/>
            </a:prstGeom>
            <a:ln w="28575" cap="flat" cmpd="sng">
              <a:solidFill>
                <a:schemeClr val="bg2"/>
              </a:solidFill>
              <a:prstDash val="solid"/>
              <a:headEnd type="none" w="med" len="med"/>
              <a:tailEnd type="triangle" w="med" len="med"/>
            </a:ln>
          </p:spPr>
        </p:sp>
        <p:sp>
          <p:nvSpPr>
            <p:cNvPr id="57361" name="Line 20"/>
            <p:cNvSpPr/>
            <p:nvPr/>
          </p:nvSpPr>
          <p:spPr>
            <a:xfrm>
              <a:off x="1824" y="1056"/>
              <a:ext cx="0" cy="240"/>
            </a:xfrm>
            <a:prstGeom prst="line">
              <a:avLst/>
            </a:prstGeom>
            <a:ln w="28575" cap="flat" cmpd="sng">
              <a:solidFill>
                <a:schemeClr val="bg2"/>
              </a:solidFill>
              <a:prstDash val="solid"/>
              <a:headEnd type="none" w="med" len="med"/>
              <a:tailEnd type="triangle" w="med" len="med"/>
            </a:ln>
          </p:spPr>
        </p:sp>
        <p:sp>
          <p:nvSpPr>
            <p:cNvPr id="57362" name="Line 21"/>
            <p:cNvSpPr/>
            <p:nvPr/>
          </p:nvSpPr>
          <p:spPr>
            <a:xfrm>
              <a:off x="3024" y="1056"/>
              <a:ext cx="0" cy="240"/>
            </a:xfrm>
            <a:prstGeom prst="line">
              <a:avLst/>
            </a:prstGeom>
            <a:ln w="28575" cap="flat" cmpd="sng">
              <a:solidFill>
                <a:schemeClr val="bg2"/>
              </a:solidFill>
              <a:prstDash val="solid"/>
              <a:headEnd type="none" w="med" len="med"/>
              <a:tailEnd type="triangle" w="med" len="med"/>
            </a:ln>
          </p:spPr>
        </p:sp>
        <p:sp>
          <p:nvSpPr>
            <p:cNvPr id="57363" name="Line 22"/>
            <p:cNvSpPr/>
            <p:nvPr/>
          </p:nvSpPr>
          <p:spPr>
            <a:xfrm>
              <a:off x="4368" y="1056"/>
              <a:ext cx="0" cy="240"/>
            </a:xfrm>
            <a:prstGeom prst="line">
              <a:avLst/>
            </a:prstGeom>
            <a:ln w="28575" cap="flat" cmpd="sng">
              <a:solidFill>
                <a:schemeClr val="bg2"/>
              </a:solidFill>
              <a:prstDash val="solid"/>
              <a:headEnd type="none" w="med" len="med"/>
              <a:tailEnd type="triangl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up)">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nvSpPr>
        <p:spPr>
          <a:xfrm>
            <a:off x="1371600" y="1524000"/>
            <a:ext cx="7772400" cy="4314825"/>
          </a:xfrm>
          <a:prstGeom prst="rect">
            <a:avLst/>
          </a:prstGeom>
          <a:noFill/>
          <a:ln w="9525">
            <a:noFill/>
          </a:ln>
        </p:spPr>
        <p:txBody>
          <a:bodyPr/>
          <a:lstStyle/>
          <a:p>
            <a:pPr marL="365125" indent="-282575">
              <a:lnSpc>
                <a:spcPct val="90000"/>
              </a:lnSpc>
              <a:spcBef>
                <a:spcPts val="600"/>
              </a:spcBef>
              <a:buClr>
                <a:schemeClr val="accent1"/>
              </a:buClr>
              <a:buSzPct val="80000"/>
            </a:pPr>
            <a:r>
              <a:rPr lang="zh-CN" altLang="en-US" sz="2800" dirty="0">
                <a:latin typeface="Times New Roman" panose="02020603050405020304" pitchFamily="18" charset="0"/>
              </a:rPr>
              <a:t>（</a:t>
            </a:r>
            <a:r>
              <a:rPr lang="en-US" altLang="zh-CN" sz="2800" dirty="0">
                <a:latin typeface="Times New Roman" panose="02020603050405020304" pitchFamily="18" charset="0"/>
              </a:rPr>
              <a:t>3</a:t>
            </a:r>
            <a:r>
              <a:rPr lang="zh-CN" altLang="en-US" sz="2800" dirty="0">
                <a:latin typeface="Times New Roman" panose="02020603050405020304" pitchFamily="18" charset="0"/>
              </a:rPr>
              <a:t>）结尾</a:t>
            </a:r>
            <a:endParaRPr lang="zh-CN" altLang="en-US" sz="2800" dirty="0">
              <a:latin typeface="Times New Roman" panose="02020603050405020304" pitchFamily="18" charset="0"/>
            </a:endParaRPr>
          </a:p>
          <a:p>
            <a:pPr marL="365125" indent="-282575">
              <a:lnSpc>
                <a:spcPct val="90000"/>
              </a:lnSpc>
              <a:spcBef>
                <a:spcPts val="600"/>
              </a:spcBef>
              <a:buClr>
                <a:schemeClr val="accent1"/>
              </a:buClr>
              <a:buSzPct val="80000"/>
            </a:pPr>
            <a:r>
              <a:rPr lang="en-US" altLang="zh-CN" sz="2800" dirty="0">
                <a:latin typeface="Times New Roman" panose="02020603050405020304" pitchFamily="18" charset="0"/>
              </a:rPr>
              <a:t>a.</a:t>
            </a:r>
            <a:r>
              <a:rPr lang="zh-CN" altLang="en-US" sz="2800" dirty="0">
                <a:latin typeface="Times New Roman" panose="02020603050405020304" pitchFamily="18" charset="0"/>
              </a:rPr>
              <a:t>大部分可不写结尾</a:t>
            </a:r>
            <a:endParaRPr lang="zh-CN" altLang="en-US" sz="2800" dirty="0">
              <a:latin typeface="Times New Roman" panose="02020603050405020304" pitchFamily="18" charset="0"/>
            </a:endParaRPr>
          </a:p>
          <a:p>
            <a:pPr marL="365125" indent="-282575">
              <a:lnSpc>
                <a:spcPct val="90000"/>
              </a:lnSpc>
              <a:spcBef>
                <a:spcPts val="600"/>
              </a:spcBef>
              <a:buClr>
                <a:schemeClr val="accent1"/>
              </a:buClr>
              <a:buSzPct val="80000"/>
            </a:pPr>
            <a:r>
              <a:rPr lang="en-US" altLang="zh-CN" sz="2800" dirty="0">
                <a:latin typeface="Times New Roman" panose="02020603050405020304" pitchFamily="18" charset="0"/>
              </a:rPr>
              <a:t>b.</a:t>
            </a:r>
            <a:r>
              <a:rPr lang="zh-CN" altLang="en-US" sz="2800" dirty="0">
                <a:latin typeface="Times New Roman" panose="02020603050405020304" pitchFamily="18" charset="0"/>
              </a:rPr>
              <a:t>介绍经验的总结可写个谦虚式结尾</a:t>
            </a:r>
            <a:endParaRPr lang="zh-CN" altLang="en-US" sz="2800" dirty="0">
              <a:latin typeface="Times New Roman" panose="02020603050405020304" pitchFamily="18" charset="0"/>
            </a:endParaRPr>
          </a:p>
          <a:p>
            <a:pPr marL="365125" indent="-282575">
              <a:lnSpc>
                <a:spcPct val="90000"/>
              </a:lnSpc>
              <a:spcBef>
                <a:spcPts val="600"/>
              </a:spcBef>
              <a:buClr>
                <a:schemeClr val="accent1"/>
              </a:buClr>
              <a:buSzPct val="80000"/>
            </a:pPr>
            <a:r>
              <a:rPr lang="en-US" altLang="zh-CN" sz="2800" dirty="0">
                <a:latin typeface="Times New Roman" panose="02020603050405020304" pitchFamily="18" charset="0"/>
              </a:rPr>
              <a:t>c.</a:t>
            </a:r>
            <a:r>
              <a:rPr lang="zh-CN" altLang="en-US" sz="2800" dirty="0">
                <a:latin typeface="Times New Roman" panose="02020603050405020304" pitchFamily="18" charset="0"/>
              </a:rPr>
              <a:t>面向大会的总结可写个号召式结尾</a:t>
            </a:r>
            <a:endParaRPr lang="zh-CN" altLang="en-US" sz="2800" dirty="0">
              <a:latin typeface="Times New Roman" panose="02020603050405020304" pitchFamily="18" charset="0"/>
            </a:endParaRPr>
          </a:p>
          <a:p>
            <a:pPr marL="365125" indent="-282575">
              <a:lnSpc>
                <a:spcPct val="90000"/>
              </a:lnSpc>
              <a:spcBef>
                <a:spcPts val="600"/>
              </a:spcBef>
              <a:buClr>
                <a:schemeClr val="accent1"/>
              </a:buClr>
              <a:buSzPct val="80000"/>
            </a:pPr>
            <a:r>
              <a:rPr lang="en-US" altLang="zh-CN" sz="3600" dirty="0">
                <a:latin typeface="Times New Roman" panose="02020603050405020304" pitchFamily="18" charset="0"/>
              </a:rPr>
              <a:t>   </a:t>
            </a:r>
            <a:endParaRPr lang="en-US" altLang="zh-CN" sz="3600" dirty="0">
              <a:latin typeface="Times New Roman" panose="02020603050405020304" pitchFamily="18" charset="0"/>
            </a:endParaRPr>
          </a:p>
          <a:p>
            <a:pPr marL="365125" indent="-282575">
              <a:lnSpc>
                <a:spcPct val="90000"/>
              </a:lnSpc>
              <a:spcBef>
                <a:spcPts val="600"/>
              </a:spcBef>
              <a:buClr>
                <a:schemeClr val="accent1"/>
              </a:buClr>
              <a:buSzPct val="80000"/>
            </a:pPr>
            <a:r>
              <a:rPr lang="en-US" altLang="zh-CN" sz="3200" dirty="0">
                <a:latin typeface="Times New Roman" panose="02020603050405020304" pitchFamily="18" charset="0"/>
              </a:rPr>
              <a:t>3.</a:t>
            </a:r>
            <a:r>
              <a:rPr lang="zh-CN" altLang="en-US" sz="3200" dirty="0">
                <a:latin typeface="Times New Roman" panose="02020603050405020304" pitchFamily="18" charset="0"/>
                <a:hlinkClick r:id="rId1" action="ppaction://hlinksldjump"/>
              </a:rPr>
              <a:t>落款：署名</a:t>
            </a:r>
            <a:r>
              <a:rPr lang="zh-CN" altLang="en-US" sz="3200" dirty="0">
                <a:latin typeface="Times New Roman" panose="02020603050405020304" pitchFamily="18" charset="0"/>
              </a:rPr>
              <a:t>、日期 </a:t>
            </a:r>
            <a:endParaRPr lang="zh-CN" altLang="en-US" sz="3200" dirty="0">
              <a:latin typeface="宋体" panose="02010600030101010101" pitchFamily="2" charset="-122"/>
            </a:endParaRPr>
          </a:p>
          <a:p>
            <a:pPr marL="365125" indent="-282575">
              <a:lnSpc>
                <a:spcPct val="90000"/>
              </a:lnSpc>
              <a:spcBef>
                <a:spcPts val="600"/>
              </a:spcBef>
              <a:buClr>
                <a:schemeClr val="accent1"/>
              </a:buClr>
              <a:buSzPct val="80000"/>
            </a:pPr>
            <a:r>
              <a:rPr lang="zh-CN" altLang="en-US" sz="3200" b="1" dirty="0">
                <a:latin typeface="Times New Roman" panose="02020603050405020304" pitchFamily="18" charset="0"/>
                <a:ea typeface="微软雅黑" panose="020B0503020204020204" pitchFamily="34" charset="-122"/>
              </a:rPr>
              <a:t>    </a:t>
            </a:r>
            <a:endParaRPr lang="zh-CN" altLang="en-US" sz="3200" b="1" dirty="0">
              <a:latin typeface="Times New Roman" panose="02020603050405020304" pitchFamily="18" charset="0"/>
              <a:ea typeface="微软雅黑" panose="020B0503020204020204" pitchFamily="34" charset="-122"/>
            </a:endParaRPr>
          </a:p>
          <a:p>
            <a:pPr marL="365125" indent="-282575">
              <a:lnSpc>
                <a:spcPct val="90000"/>
              </a:lnSpc>
              <a:spcBef>
                <a:spcPts val="600"/>
              </a:spcBef>
              <a:buClr>
                <a:schemeClr val="accent1"/>
              </a:buClr>
              <a:buSzPct val="80000"/>
            </a:pPr>
            <a:r>
              <a:rPr lang="zh-CN" altLang="en-US" sz="3600" b="1" dirty="0">
                <a:latin typeface="Arial" panose="020B0604020202020204" pitchFamily="34" charset="0"/>
                <a:ea typeface="微软雅黑" panose="020B0503020204020204" pitchFamily="34" charset="-122"/>
              </a:rPr>
              <a:t> </a:t>
            </a:r>
            <a:endParaRPr lang="zh-CN" altLang="en-US" sz="3600" b="1"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838298" y="762070"/>
            <a:ext cx="6007100" cy="5257800"/>
          </a:xfrm>
          <a:prstGeom prst="verticalScroll">
            <a:avLst>
              <a:gd name="adj" fmla="val 12500"/>
            </a:avLst>
          </a:prstGeom>
          <a:solidFill>
            <a:srgbClr val="FFFFFF"/>
          </a:solidFill>
          <a:ln w="9525">
            <a:solidFill>
              <a:srgbClr val="000000"/>
            </a:solidFill>
            <a:round/>
          </a:ln>
        </p:spPr>
        <p:txBody>
          <a:bodyPr vert="eaVert" wrap="square" lIns="91440" tIns="45720" rIns="91440" bIns="45720" numCol="1" anchor="t" anchorCtr="0" compatLnSpc="1"/>
          <a:lstStyle/>
          <a:p>
            <a:pPr marL="0" marR="0" lvl="0" indent="0" algn="just" defTabSz="914400" rtl="0" eaLnBrk="1" fontAlgn="base" latinLnBrk="0" hangingPunct="1">
              <a:lnSpc>
                <a:spcPct val="100000"/>
              </a:lnSpc>
              <a:spcBef>
                <a:spcPts val="1300"/>
              </a:spcBef>
              <a:spcAft>
                <a:spcPts val="1300"/>
              </a:spcAft>
              <a:buClrTx/>
              <a:buSzTx/>
              <a:buFontTx/>
              <a:buNone/>
            </a:pPr>
            <a:endParaRPr kumimoji="0" lang="en-US" altLang="zh-CN" sz="2400" b="1" i="0" u="none" strike="noStrike" cap="none" normalizeH="0" baseline="0" smtClean="0">
              <a:ln>
                <a:noFill/>
              </a:ln>
              <a:solidFill>
                <a:schemeClr val="tx1"/>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版面编辑：吴康丽</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美术编辑：吴康丽 </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文字编辑：葫芦娃组（第二组）全体成员</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文字校对：吴康丽</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活动策划：刘毅瑶</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457200" marR="0" lvl="1" indent="0" algn="l" defTabSz="914400" rtl="0" eaLnBrk="1" fontAlgn="base" latinLnBrk="0" hangingPunct="1">
              <a:lnSpc>
                <a:spcPct val="100000"/>
              </a:lnSpc>
              <a:spcBef>
                <a:spcPct val="0"/>
              </a:spcBef>
              <a:spcAft>
                <a:spcPts val="1000"/>
              </a:spcAft>
              <a:buClrTx/>
              <a:buSzTx/>
              <a:buFontTx/>
              <a:buNone/>
            </a:pPr>
            <a:r>
              <a:rPr kumimoji="0" lang="zh-CN" altLang="en-US" sz="1600" b="0" i="0" u="none" strike="noStrike" cap="none" normalizeH="0" baseline="0" smtClean="0">
                <a:ln>
                  <a:noFill/>
                </a:ln>
                <a:solidFill>
                  <a:srgbClr val="0D0D0D"/>
                </a:solidFill>
                <a:effectLst/>
                <a:latin typeface="Adobe 黑体 Std R" charset="-122"/>
                <a:ea typeface="Adobe 黑体 Std R" charset="-122"/>
              </a:rPr>
              <a:t>图片拍摄：温仕凌  吴康丽 </a:t>
            </a:r>
            <a:endParaRPr kumimoji="0" lang="zh-CN" altLang="en-US" sz="1600" b="0" i="0" u="none" strike="noStrike" cap="none" normalizeH="0" baseline="0" smtClean="0">
              <a:ln>
                <a:noFill/>
              </a:ln>
              <a:solidFill>
                <a:srgbClr val="0D0D0D"/>
              </a:solidFill>
              <a:effectLst/>
              <a:latin typeface="Adobe 黑体 Std R" charset="-122"/>
              <a:ea typeface="Adobe 黑体 Std R"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3" name="图片 2" descr="www.jpg"/>
          <p:cNvPicPr/>
          <p:nvPr/>
        </p:nvPicPr>
        <p:blipFill>
          <a:blip r:embed="rId1" cstate="print"/>
          <a:stretch>
            <a:fillRect/>
          </a:stretch>
        </p:blipFill>
        <p:spPr>
          <a:xfrm rot="11170542">
            <a:off x="5782560" y="172180"/>
            <a:ext cx="2580640" cy="2812415"/>
          </a:xfrm>
          <a:prstGeom prst="rect">
            <a:avLst/>
          </a:prstGeom>
        </p:spPr>
      </p:pic>
      <p:sp>
        <p:nvSpPr>
          <p:cNvPr id="4" name="TextBox 3"/>
          <p:cNvSpPr txBox="1"/>
          <p:nvPr/>
        </p:nvSpPr>
        <p:spPr>
          <a:xfrm>
            <a:off x="7543722" y="5714940"/>
            <a:ext cx="1107996" cy="369332"/>
          </a:xfrm>
          <a:prstGeom prst="rect">
            <a:avLst/>
          </a:prstGeom>
          <a:noFill/>
        </p:spPr>
        <p:txBody>
          <a:bodyPr wrap="none" rtlCol="0">
            <a:spAutoFit/>
          </a:bodyPr>
          <a:lstStyle/>
          <a:p>
            <a:r>
              <a:rPr lang="zh-CN" altLang="en-US" dirty="0" smtClean="0">
                <a:hlinkClick r:id="rId2" action="ppaction://hlinkfile"/>
              </a:rPr>
              <a:t>脚下的你</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68609"/>
          <p:cNvSpPr>
            <a:spLocks noGrp="1"/>
          </p:cNvSpPr>
          <p:nvPr>
            <p:ph type="title" idx="4294967295"/>
          </p:nvPr>
        </p:nvSpPr>
        <p:spPr>
          <a:xfrm>
            <a:off x="533400" y="-317"/>
            <a:ext cx="8229600" cy="1143000"/>
          </a:xfrm>
        </p:spPr>
        <p:txBody>
          <a:bodyPr vert="horz" wrap="square" lIns="91440" tIns="45720" rIns="91440" bIns="45720" anchor="ctr" anchorCtr="0"/>
          <a:lstStyle/>
          <a:p>
            <a:r>
              <a:rPr lang="en-US" altLang="zh-CN" dirty="0"/>
              <a:t>    </a:t>
            </a:r>
            <a:r>
              <a:rPr lang="zh-CN" altLang="en-US" dirty="0"/>
              <a:t>作业布置</a:t>
            </a:r>
            <a:endParaRPr lang="zh-CN" altLang="en-US" dirty="0"/>
          </a:p>
        </p:txBody>
      </p:sp>
      <p:sp>
        <p:nvSpPr>
          <p:cNvPr id="59395" name="文本占位符 68610"/>
          <p:cNvSpPr>
            <a:spLocks noGrp="1"/>
          </p:cNvSpPr>
          <p:nvPr>
            <p:ph type="body" idx="4294967295"/>
          </p:nvPr>
        </p:nvSpPr>
        <p:spPr>
          <a:xfrm>
            <a:off x="752475" y="1066800"/>
            <a:ext cx="8391525" cy="4525963"/>
          </a:xfrm>
        </p:spPr>
        <p:txBody>
          <a:bodyPr vert="horz" wrap="square" lIns="91440" tIns="45720" rIns="91440" bIns="45720" anchor="t" anchorCtr="0"/>
          <a:lstStyle/>
          <a:p>
            <a:pPr marL="82550" marR="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pPr>
            <a:endPar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endPar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电子文件包递交的时间结点：</a:t>
            </a:r>
            <a:endPar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 </a:t>
            </a:r>
            <a:r>
              <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rPr>
              <a:t>                 2025</a:t>
            </a: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年</a:t>
            </a:r>
            <a:r>
              <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rPr>
              <a:t>12</a:t>
            </a: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月</a:t>
            </a:r>
            <a:r>
              <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rPr>
              <a:t>23</a:t>
            </a: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日</a:t>
            </a:r>
            <a:r>
              <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rPr>
              <a:t>23</a:t>
            </a:r>
            <a:r>
              <a:rPr kumimoji="0" lang="zh-CN" altLang="en-US" sz="3200" b="0" i="0" u="none" strike="noStrike" kern="1200" cap="none" spc="0" normalizeH="0" baseline="0" noProof="1" smtClean="0">
                <a:ln>
                  <a:noFill/>
                </a:ln>
                <a:solidFill>
                  <a:schemeClr val="tx1"/>
                </a:solidFill>
                <a:effectLst/>
                <a:uLnTx/>
                <a:uFillTx/>
                <a:latin typeface="+mn-lt"/>
                <a:ea typeface="+mn-ea"/>
                <a:cs typeface="+mn-cs"/>
                <a:sym typeface="+mn-ea"/>
              </a:rPr>
              <a:t>：</a:t>
            </a:r>
            <a:r>
              <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rPr>
              <a:t>59</a:t>
            </a:r>
            <a:endPar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endParaRPr kumimoji="0" lang="en-US" altLang="zh-CN" sz="3200" b="0" i="0" u="none" strike="noStrike" kern="1200" cap="none" spc="0" normalizeH="0" baseline="0" noProof="1" smtClean="0">
              <a:ln>
                <a:noFill/>
              </a:ln>
              <a:solidFill>
                <a:schemeClr val="tx1"/>
              </a:solidFill>
              <a:effectLst/>
              <a:uLnTx/>
              <a:uFillTx/>
              <a:latin typeface="+mn-lt"/>
              <a:ea typeface="+mn-ea"/>
              <a:cs typeface="+mn-cs"/>
              <a:sym typeface="+mn-ea"/>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endParaRPr kumimoji="0" lang="zh-CN" altLang="en-US" sz="3200" b="0" i="0" u="none" strike="noStrike" kern="1200" cap="none" spc="0" normalizeH="0" baseline="0" noProof="1">
              <a:solidFill>
                <a:schemeClr val="tx1"/>
              </a:solidFill>
              <a:latin typeface="+mn-lt"/>
              <a:ea typeface="+mn-ea"/>
              <a:cs typeface="+mn-cs"/>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endParaRPr kumimoji="0" lang="zh-CN" altLang="en-US" sz="3200" b="0" i="0" u="none" strike="noStrike" kern="1200" cap="none" spc="0" normalizeH="0" baseline="0" noProof="1">
              <a:solidFill>
                <a:schemeClr val="tx1"/>
              </a:solidFill>
              <a:latin typeface="+mn-lt"/>
              <a:ea typeface="+mn-ea"/>
              <a:cs typeface="+mn-cs"/>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pPr>
            <a:endParaRPr kumimoji="0" lang="zh-CN" altLang="en-US" sz="3200" b="0" i="0" u="none" strike="noStrike" kern="1200" cap="none" spc="0" normalizeH="0" baseline="0" noProof="1">
              <a:solidFill>
                <a:schemeClr val="tx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53249"/>
          <p:cNvSpPr>
            <a:spLocks noGrp="1"/>
          </p:cNvSpPr>
          <p:nvPr>
            <p:ph type="body" idx="4294967295"/>
          </p:nvPr>
        </p:nvSpPr>
        <p:spPr>
          <a:xfrm>
            <a:off x="381000" y="533400"/>
            <a:ext cx="8229600" cy="5867400"/>
          </a:xfrm>
        </p:spPr>
        <p:txBody>
          <a:bodyPr vert="horz" wrap="square" lIns="91440" tIns="45720" rIns="91440" bIns="45720" anchor="t"/>
          <a:lstStyle/>
          <a:p>
            <a:pPr algn="ctr">
              <a:lnSpc>
                <a:spcPct val="80000"/>
              </a:lnSpc>
            </a:pPr>
            <a:r>
              <a:rPr lang="zh-CN" altLang="en-US" sz="1600" b="1" dirty="0"/>
              <a:t>目录</a:t>
            </a:r>
            <a:endParaRPr lang="zh-CN" altLang="en-US" sz="1600" b="1" dirty="0"/>
          </a:p>
          <a:p>
            <a:pPr>
              <a:lnSpc>
                <a:spcPct val="80000"/>
              </a:lnSpc>
            </a:pPr>
            <a:endParaRPr lang="zh-CN" altLang="en-US" sz="1600" b="1" dirty="0"/>
          </a:p>
          <a:p>
            <a:pPr>
              <a:lnSpc>
                <a:spcPct val="80000"/>
              </a:lnSpc>
            </a:pPr>
            <a:r>
              <a:rPr lang="zh-CN" altLang="en-US" sz="1800" b="1" dirty="0"/>
              <a:t>1、前言（黄静雯）--------------------------------------------------------------------4</a:t>
            </a:r>
            <a:endParaRPr lang="zh-CN" altLang="en-US" sz="1800" b="1" dirty="0"/>
          </a:p>
          <a:p>
            <a:pPr>
              <a:lnSpc>
                <a:spcPct val="80000"/>
              </a:lnSpc>
            </a:pPr>
            <a:endParaRPr lang="zh-CN" altLang="en-US" sz="2000" b="1" dirty="0"/>
          </a:p>
          <a:p>
            <a:pPr>
              <a:lnSpc>
                <a:spcPct val="80000"/>
              </a:lnSpc>
            </a:pPr>
            <a:r>
              <a:rPr lang="zh-CN" altLang="en-US" sz="1800" b="1" dirty="0"/>
              <a:t>2、策划书（胡鹏）--------------------------------------------------------------------5</a:t>
            </a:r>
            <a:endParaRPr lang="zh-CN" altLang="en-US" sz="1800" b="1" dirty="0"/>
          </a:p>
          <a:p>
            <a:pPr>
              <a:lnSpc>
                <a:spcPct val="80000"/>
              </a:lnSpc>
            </a:pPr>
            <a:endParaRPr lang="zh-CN" altLang="en-US" sz="2000" b="1" dirty="0"/>
          </a:p>
          <a:p>
            <a:pPr>
              <a:lnSpc>
                <a:spcPct val="80000"/>
              </a:lnSpc>
            </a:pPr>
            <a:r>
              <a:rPr lang="zh-CN" altLang="en-US" sz="1800" b="1" dirty="0"/>
              <a:t>3、小组成员文章---------------------------------------------------------------------- 7</a:t>
            </a:r>
            <a:endParaRPr lang="zh-CN" altLang="en-US" sz="1800" b="1" dirty="0"/>
          </a:p>
          <a:p>
            <a:pPr>
              <a:lnSpc>
                <a:spcPct val="80000"/>
              </a:lnSpc>
            </a:pPr>
            <a:endParaRPr lang="zh-CN" altLang="en-US" sz="2000" b="1" dirty="0"/>
          </a:p>
          <a:p>
            <a:pPr>
              <a:lnSpc>
                <a:spcPct val="80000"/>
              </a:lnSpc>
            </a:pPr>
            <a:r>
              <a:rPr lang="zh-CN" altLang="en-US" sz="1800" b="1" dirty="0"/>
              <a:t>  3.1、夜语（黄静雯）----------------------------------------------------------------7</a:t>
            </a:r>
            <a:endParaRPr lang="zh-CN" altLang="en-US" sz="1800" b="1" dirty="0"/>
          </a:p>
          <a:p>
            <a:pPr>
              <a:lnSpc>
                <a:spcPct val="80000"/>
              </a:lnSpc>
            </a:pPr>
            <a:endParaRPr lang="zh-CN" altLang="en-US" sz="2000" b="1" dirty="0"/>
          </a:p>
          <a:p>
            <a:pPr>
              <a:lnSpc>
                <a:spcPct val="80000"/>
              </a:lnSpc>
            </a:pPr>
            <a:r>
              <a:rPr lang="zh-CN" altLang="en-US" sz="1800" b="1" dirty="0"/>
              <a:t>  3.2、幻夜（黄静雯）----------------------------------------------------------------8</a:t>
            </a:r>
            <a:endParaRPr lang="zh-CN" altLang="en-US" sz="1800" b="1" dirty="0"/>
          </a:p>
          <a:p>
            <a:pPr>
              <a:lnSpc>
                <a:spcPct val="80000"/>
              </a:lnSpc>
            </a:pPr>
            <a:endParaRPr lang="zh-CN" altLang="en-US" sz="2000" b="1" dirty="0"/>
          </a:p>
          <a:p>
            <a:pPr>
              <a:lnSpc>
                <a:spcPct val="80000"/>
              </a:lnSpc>
            </a:pPr>
            <a:r>
              <a:rPr lang="zh-CN" altLang="en-US" sz="1800" b="1" dirty="0"/>
              <a:t>  3.3、夜未央（胡鹏）----------------------------------------------------------------10</a:t>
            </a:r>
            <a:endParaRPr lang="zh-CN" altLang="en-US" sz="1800" b="1" dirty="0"/>
          </a:p>
          <a:p>
            <a:pPr>
              <a:lnSpc>
                <a:spcPct val="80000"/>
              </a:lnSpc>
            </a:pPr>
            <a:endParaRPr lang="zh-CN" altLang="en-US" sz="2000" b="1" dirty="0"/>
          </a:p>
          <a:p>
            <a:pPr>
              <a:lnSpc>
                <a:spcPct val="80000"/>
              </a:lnSpc>
            </a:pPr>
            <a:r>
              <a:rPr lang="zh-CN" altLang="en-US" sz="1800" b="1" dirty="0"/>
              <a:t>  3.4、未断片的片段（黄芳成）---------------------------------------------------13</a:t>
            </a:r>
            <a:endParaRPr lang="zh-CN" altLang="en-US" sz="1800" b="1" dirty="0"/>
          </a:p>
          <a:p>
            <a:pPr>
              <a:lnSpc>
                <a:spcPct val="80000"/>
              </a:lnSpc>
            </a:pPr>
            <a:endParaRPr lang="zh-CN" altLang="en-US" sz="2000" b="1" dirty="0"/>
          </a:p>
          <a:p>
            <a:pPr>
              <a:lnSpc>
                <a:spcPct val="80000"/>
              </a:lnSpc>
            </a:pPr>
            <a:r>
              <a:rPr lang="zh-CN" altLang="en-US" sz="1800" b="1" dirty="0"/>
              <a:t>  3.5、初夏夜中的二工大（孙博文）--------------------------------------------15</a:t>
            </a:r>
            <a:endParaRPr lang="zh-CN" altLang="en-US" sz="1800" b="1" dirty="0"/>
          </a:p>
          <a:p>
            <a:pPr>
              <a:lnSpc>
                <a:spcPct val="80000"/>
              </a:lnSpc>
            </a:pPr>
            <a:endParaRPr lang="zh-CN" altLang="en-US" sz="2000" b="1" dirty="0"/>
          </a:p>
          <a:p>
            <a:pPr>
              <a:lnSpc>
                <a:spcPct val="80000"/>
              </a:lnSpc>
            </a:pPr>
            <a:r>
              <a:rPr lang="zh-CN" altLang="en-US" sz="1800" b="1" dirty="0"/>
              <a:t>  3.6、你好，夜晚下的校园（尹力）---------------------------------------------17</a:t>
            </a:r>
            <a:endParaRPr lang="zh-CN" altLang="en-US" sz="1800" b="1" dirty="0"/>
          </a:p>
          <a:p>
            <a:pPr>
              <a:lnSpc>
                <a:spcPct val="80000"/>
              </a:lnSpc>
            </a:pPr>
            <a:endParaRPr lang="zh-CN" altLang="en-US" sz="2000" b="1" dirty="0"/>
          </a:p>
          <a:p>
            <a:pPr>
              <a:lnSpc>
                <a:spcPct val="80000"/>
              </a:lnSpc>
            </a:pPr>
            <a:endParaRPr lang="zh-CN" altLang="en-US" sz="20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占位符 54273"/>
          <p:cNvSpPr>
            <a:spLocks noGrp="1"/>
          </p:cNvSpPr>
          <p:nvPr>
            <p:ph type="body" idx="4294967295"/>
          </p:nvPr>
        </p:nvSpPr>
        <p:spPr>
          <a:xfrm>
            <a:off x="457200" y="457200"/>
            <a:ext cx="8229600" cy="5668963"/>
          </a:xfrm>
        </p:spPr>
        <p:txBody>
          <a:bodyPr vert="horz" wrap="square" lIns="91440" tIns="45720" rIns="91440" bIns="45720" anchor="t"/>
          <a:lstStyle/>
          <a:p>
            <a:r>
              <a:rPr lang="zh-CN" altLang="en-US" sz="1600" dirty="0"/>
              <a:t>  </a:t>
            </a:r>
            <a:r>
              <a:rPr lang="zh-CN" altLang="en-US" sz="1800" b="1" dirty="0"/>
              <a:t>3.7、个人感想（王斌）--------------------------------------------------------------20</a:t>
            </a:r>
            <a:endParaRPr lang="zh-CN" altLang="en-US" sz="1800" b="1" dirty="0"/>
          </a:p>
          <a:p>
            <a:endParaRPr lang="zh-CN" altLang="en-US" sz="1600" b="1" dirty="0"/>
          </a:p>
          <a:p>
            <a:r>
              <a:rPr lang="zh-CN" altLang="en-US" sz="1800" b="1" dirty="0"/>
              <a:t>  3.8、夜观校园有感（李祥松）------------------------------------------------- --22</a:t>
            </a:r>
            <a:endParaRPr lang="zh-CN" altLang="en-US" sz="1800" b="1" dirty="0"/>
          </a:p>
          <a:p>
            <a:endParaRPr lang="zh-CN" altLang="en-US" sz="1600" b="1" dirty="0"/>
          </a:p>
          <a:p>
            <a:r>
              <a:rPr lang="zh-CN" altLang="en-US" sz="1800" b="1" dirty="0"/>
              <a:t>  3.9、忙碌之后（胡淄博）----------------------------------------------------------24</a:t>
            </a:r>
            <a:endParaRPr lang="zh-CN" altLang="en-US" sz="1800" b="1" dirty="0"/>
          </a:p>
          <a:p>
            <a:endParaRPr lang="zh-CN" altLang="en-US" sz="1600" b="1" dirty="0"/>
          </a:p>
          <a:p>
            <a:r>
              <a:rPr lang="zh-CN" altLang="en-US" sz="1800" b="1" dirty="0"/>
              <a:t>4、会议记录-------------------------------------------------------------------------------25</a:t>
            </a:r>
            <a:endParaRPr lang="zh-CN" altLang="en-US" sz="1800" b="1" dirty="0"/>
          </a:p>
          <a:p>
            <a:endParaRPr lang="zh-CN" altLang="en-US" sz="1600" b="1" dirty="0"/>
          </a:p>
          <a:p>
            <a:r>
              <a:rPr lang="zh-CN" altLang="en-US" sz="1800" b="1" dirty="0"/>
              <a:t>5、小组成员小结------------------------------------------------------------------------35</a:t>
            </a:r>
            <a:endParaRPr lang="zh-CN" altLang="en-US" sz="1800" b="1" dirty="0"/>
          </a:p>
          <a:p>
            <a:endParaRPr lang="zh-CN" altLang="en-US" sz="1600" b="1" dirty="0"/>
          </a:p>
          <a:p>
            <a:r>
              <a:rPr lang="zh-CN" altLang="en-US" sz="1800" b="1" dirty="0"/>
              <a:t>6、组长总结-------------------------------------------------------------------------------42</a:t>
            </a:r>
            <a:endParaRPr lang="zh-CN" altLang="en-US" sz="1800" b="1" dirty="0"/>
          </a:p>
          <a:p>
            <a:endParaRPr lang="zh-CN" altLang="en-US" sz="1600" b="1" dirty="0"/>
          </a:p>
          <a:p>
            <a:r>
              <a:rPr lang="zh-CN" altLang="en-US" sz="1800" b="1" dirty="0"/>
              <a:t>7、后记（胡鹏）-------------------------------------------------------------------------44</a:t>
            </a:r>
            <a:endParaRPr lang="zh-CN" altLang="en-US" sz="1800" b="1" dirty="0"/>
          </a:p>
          <a:p>
            <a:endParaRPr lang="zh-CN" altLang="en-US" sz="1600" b="1" dirty="0"/>
          </a:p>
          <a:p>
            <a:r>
              <a:rPr lang="zh-CN" altLang="en-US" sz="1800" b="1" dirty="0"/>
              <a:t>8、版权页----------------------------------------------------------------------------------45</a:t>
            </a:r>
            <a:endParaRPr lang="zh-CN" altLang="en-US" sz="1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55297"/>
          <p:cNvPicPr>
            <a:picLocks noChangeAspect="1"/>
          </p:cNvPicPr>
          <p:nvPr/>
        </p:nvPicPr>
        <p:blipFill>
          <a:blip r:embed="rId1"/>
          <a:stretch>
            <a:fillRect/>
          </a:stretch>
        </p:blipFill>
        <p:spPr>
          <a:xfrm>
            <a:off x="763588" y="139700"/>
            <a:ext cx="7689850" cy="6642100"/>
          </a:xfrm>
          <a:prstGeom prst="rect">
            <a:avLst/>
          </a:prstGeom>
          <a:noFill/>
          <a:ln w="9525">
            <a:noFill/>
          </a:ln>
        </p:spPr>
      </p:pic>
      <p:sp>
        <p:nvSpPr>
          <p:cNvPr id="2" name="笑脸 1">
            <a:hlinkClick r:id="rId2" action="ppaction://hlinkfile"/>
          </p:cNvPr>
          <p:cNvSpPr/>
          <p:nvPr/>
        </p:nvSpPr>
        <p:spPr>
          <a:xfrm>
            <a:off x="7620000" y="1752600"/>
            <a:ext cx="941070" cy="82994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新月形 2">
            <a:hlinkClick r:id="rId3" action="ppaction://hlinkfile"/>
          </p:cNvPr>
          <p:cNvSpPr/>
          <p:nvPr/>
        </p:nvSpPr>
        <p:spPr>
          <a:xfrm>
            <a:off x="8000365" y="5105400"/>
            <a:ext cx="457200" cy="91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占位符 56321"/>
          <p:cNvSpPr>
            <a:spLocks noGrp="1"/>
          </p:cNvSpPr>
          <p:nvPr>
            <p:ph type="body" idx="4294967295"/>
          </p:nvPr>
        </p:nvSpPr>
        <p:spPr>
          <a:xfrm>
            <a:off x="381000" y="1371600"/>
            <a:ext cx="8534400" cy="4525963"/>
          </a:xfrm>
        </p:spPr>
        <p:txBody>
          <a:bodyPr vert="horz" wrap="square" lIns="91440" tIns="45720" rIns="91440" bIns="45720" anchor="t"/>
          <a:lstStyle/>
          <a:p>
            <a:r>
              <a:rPr lang="zh-CN" altLang="en-US" dirty="0"/>
              <a:t>前言（序）：</a:t>
            </a:r>
            <a:r>
              <a:rPr lang="zh-CN" altLang="en-US" b="1" dirty="0">
                <a:solidFill>
                  <a:srgbClr val="FF0000"/>
                </a:solidFill>
              </a:rPr>
              <a:t>选题的简单介绍、创作意图的呈现</a:t>
            </a:r>
            <a:r>
              <a:rPr lang="zh-CN" altLang="en-US" dirty="0"/>
              <a:t>。（</a:t>
            </a:r>
            <a:r>
              <a:rPr lang="zh-CN" altLang="en-US" dirty="0">
                <a:hlinkClick r:id="rId1" action="ppaction://hlinksldjump"/>
              </a:rPr>
              <a:t>梦 想 照 进 现实 </a:t>
            </a:r>
            <a:r>
              <a:rPr lang="zh-CN" altLang="en-US" dirty="0">
                <a:latin typeface="Comic Sans MS" panose="030F0702030302020204" pitchFamily="66" charset="0"/>
                <a:hlinkClick r:id="rId1" action="ppaction://hlinksldjump"/>
              </a:rPr>
              <a:t>——</a:t>
            </a:r>
            <a:r>
              <a:rPr lang="zh-CN" altLang="en-US" dirty="0">
                <a:hlinkClick r:id="rId1" action="ppaction://hlinksldjump"/>
              </a:rPr>
              <a:t>sspu创业梦之创业街</a:t>
            </a:r>
            <a:r>
              <a:rPr lang="zh-CN" altLang="en-US" dirty="0"/>
              <a:t>）</a:t>
            </a:r>
            <a:endParaRPr lang="zh-CN" altLang="en-US" dirty="0"/>
          </a:p>
          <a:p>
            <a:endParaRPr lang="zh-CN"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占位符 57345"/>
          <p:cNvSpPr>
            <a:spLocks noGrp="1"/>
          </p:cNvSpPr>
          <p:nvPr>
            <p:ph type="body" idx="4294967295"/>
          </p:nvPr>
        </p:nvSpPr>
        <p:spPr>
          <a:xfrm>
            <a:off x="914400" y="1524000"/>
            <a:ext cx="8077200" cy="4953000"/>
          </a:xfrm>
        </p:spPr>
        <p:txBody>
          <a:bodyPr vert="horz" wrap="square" lIns="91440" tIns="45720" rIns="91440" bIns="45720" anchor="t"/>
          <a:lstStyle/>
          <a:p>
            <a:pPr>
              <a:lnSpc>
                <a:spcPct val="90000"/>
              </a:lnSpc>
              <a:buNone/>
            </a:pPr>
            <a:r>
              <a:rPr lang="zh-CN" altLang="en-US" sz="2400" dirty="0"/>
              <a:t>           </a:t>
            </a:r>
            <a:r>
              <a:rPr lang="zh-CN" altLang="en-US" sz="2400" b="1" dirty="0"/>
              <a:t>创业，一个对我们来说很远却又很近的词语，我们虽未亲身经历过创业但身边总是不乏那些创业之人，记得比尔盖茨说过：</a:t>
            </a:r>
            <a:r>
              <a:rPr lang="zh-CN" altLang="en-US" sz="2400" b="1" dirty="0">
                <a:latin typeface="Calibri" panose="020F0502020204030204" charset="0"/>
              </a:rPr>
              <a:t>“</a:t>
            </a:r>
            <a:r>
              <a:rPr lang="zh-CN" altLang="en-US" sz="2400" b="1" dirty="0"/>
              <a:t>这个世界并不在乎你的自尊，只在乎你做出来的成绩，然后再去强调你的感受。</a:t>
            </a:r>
            <a:r>
              <a:rPr lang="zh-CN" altLang="en-US" sz="2400" b="1" dirty="0">
                <a:latin typeface="Calibri" panose="020F0502020204030204" charset="0"/>
              </a:rPr>
              <a:t>”</a:t>
            </a:r>
            <a:r>
              <a:rPr lang="zh-CN" altLang="en-US" sz="2400" b="1" dirty="0"/>
              <a:t>创业必须要具备三个要素，敢于尝试的勇气、持之以恒的恒心，具有可行性的目标。其实创业并非难事，创业者的年龄也越来越小，许多还在校园里的胸怀大志的年轻人就已经踏上了创业之路，但是创业也确实并非易事，其中的酸甜苦辣想必只有创业者自己才能体会到吧。</a:t>
            </a:r>
            <a:endParaRPr lang="zh-CN" altLang="en-US" sz="2400" b="1" dirty="0"/>
          </a:p>
          <a:p>
            <a:pPr>
              <a:lnSpc>
                <a:spcPct val="90000"/>
              </a:lnSpc>
              <a:buNone/>
            </a:pPr>
            <a:r>
              <a:rPr lang="zh-CN" altLang="en-US" sz="2400" b="1" dirty="0"/>
              <a:t>           这次</a:t>
            </a:r>
            <a:r>
              <a:rPr lang="zh-CN" altLang="en-US" sz="2400" b="1" dirty="0">
                <a:latin typeface="Calibri" panose="020F0502020204030204" charset="0"/>
              </a:rPr>
              <a:t>“</a:t>
            </a:r>
            <a:r>
              <a:rPr lang="zh-CN" altLang="en-US" sz="2400" b="1" dirty="0"/>
              <a:t>美丽校园</a:t>
            </a:r>
            <a:r>
              <a:rPr lang="zh-CN" altLang="en-US" sz="2400" b="1" dirty="0">
                <a:latin typeface="Calibri" panose="020F0502020204030204" charset="0"/>
              </a:rPr>
              <a:t>”</a:t>
            </a:r>
            <a:r>
              <a:rPr lang="zh-CN" altLang="en-US" sz="2400" b="1" dirty="0"/>
              <a:t>策划活动我们就要走近那些校园里的创业者，通过各种形式的了解，并对他们进行采访，感悟他们在创业时候的心路历程，让同学们从创业之路中了解到创新精神，以及不轻言放弃，执着于自己梦想的品质。</a:t>
            </a:r>
            <a:endParaRPr lang="zh-CN" altLang="en-US" sz="2400" b="1" dirty="0"/>
          </a:p>
        </p:txBody>
      </p:sp>
      <p:sp>
        <p:nvSpPr>
          <p:cNvPr id="21507" name="文本框 57346"/>
          <p:cNvSpPr txBox="1"/>
          <p:nvPr/>
        </p:nvSpPr>
        <p:spPr>
          <a:xfrm>
            <a:off x="0" y="0"/>
            <a:ext cx="311150" cy="517525"/>
          </a:xfrm>
          <a:prstGeom prst="rect">
            <a:avLst/>
          </a:prstGeom>
          <a:noFill/>
          <a:ln w="9525">
            <a:noFill/>
          </a:ln>
        </p:spPr>
        <p:txBody>
          <a:bodyPr wrap="none">
            <a:spAutoFit/>
          </a:bodyPr>
          <a:lstStyle/>
          <a:p>
            <a:pPr>
              <a:buFont typeface="Arial" panose="020B0604020202020204" pitchFamily="34" charset="0"/>
            </a:pPr>
            <a:endParaRPr lang="zh-CN" altLang="en-US" sz="2800" dirty="0">
              <a:latin typeface="Comic Sans MS" panose="030F0702030302020204" pitchFamily="66" charset="0"/>
            </a:endParaRPr>
          </a:p>
        </p:txBody>
      </p:sp>
      <p:sp>
        <p:nvSpPr>
          <p:cNvPr id="21508" name="文本框 57347"/>
          <p:cNvSpPr txBox="1"/>
          <p:nvPr/>
        </p:nvSpPr>
        <p:spPr>
          <a:xfrm>
            <a:off x="3657600" y="609600"/>
            <a:ext cx="1203325" cy="517525"/>
          </a:xfrm>
          <a:prstGeom prst="rect">
            <a:avLst/>
          </a:prstGeom>
          <a:noFill/>
          <a:ln w="9525">
            <a:noFill/>
          </a:ln>
        </p:spPr>
        <p:txBody>
          <a:bodyPr wrap="none">
            <a:spAutoFit/>
          </a:bodyPr>
          <a:lstStyle/>
          <a:p>
            <a:pPr>
              <a:buFont typeface="Arial" panose="020B0604020202020204" pitchFamily="34" charset="0"/>
            </a:pPr>
            <a:r>
              <a:rPr lang="zh-CN" altLang="en-US" sz="2800" b="1" dirty="0">
                <a:latin typeface="Comic Sans MS" panose="030F0702030302020204" pitchFamily="66" charset="0"/>
              </a:rPr>
              <a:t>前  言</a:t>
            </a:r>
            <a:endParaRPr lang="zh-CN" altLang="en-US" sz="2800" b="1" dirty="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COMMONDATA" val="eyJoZGlkIjoiZjVhNGJiMWVmZTg4ZjFhYWZhYWFiMzBkODkwYWRkZmUifQ=="/>
  <p:tag name="KSO_WPP_MARK_KEY" val="7b725c0d-56d7-4b2b-bd79-7b199d69be80"/>
  <p:tag name="commondata" val="eyJoZGlkIjoiM2JlMzA1MDM3OWRmN2YzOTk5NTkzNTJmYzMyMDRhNmYifQ=="/>
</p:tagLst>
</file>

<file path=ppt/theme/theme1.xml><?xml version="1.0" encoding="utf-8"?>
<a:theme xmlns:a="http://schemas.openxmlformats.org/drawingml/2006/main" name="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_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夏至">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_夏至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夏至_5">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6723F"/>
      </a:accent6>
      <a:hlink>
        <a:srgbClr val="F7B615"/>
      </a:hlink>
      <a:folHlink>
        <a:srgbClr val="704404"/>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夏至_5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第二章 行政公文</Template>
  <TotalTime>0</TotalTime>
  <Words>6543</Words>
  <Application>WPS 演示</Application>
  <PresentationFormat>全屏显示(4:3)</PresentationFormat>
  <Paragraphs>277</Paragraphs>
  <Slides>46</Slides>
  <Notes>0</Notes>
  <HiddenSlides>0</HiddenSlides>
  <MMClips>0</MMClips>
  <ScaleCrop>false</ScaleCrop>
  <HeadingPairs>
    <vt:vector size="6" baseType="variant">
      <vt:variant>
        <vt:lpstr>已用的字体</vt:lpstr>
      </vt:variant>
      <vt:variant>
        <vt:i4>13</vt:i4>
      </vt:variant>
      <vt:variant>
        <vt:lpstr>主题</vt:lpstr>
      </vt:variant>
      <vt:variant>
        <vt:i4>9</vt:i4>
      </vt:variant>
      <vt:variant>
        <vt:lpstr>幻灯片标题</vt:lpstr>
      </vt:variant>
      <vt:variant>
        <vt:i4>46</vt:i4>
      </vt:variant>
    </vt:vector>
  </HeadingPairs>
  <TitlesOfParts>
    <vt:vector size="68" baseType="lpstr">
      <vt:lpstr>Arial</vt:lpstr>
      <vt:lpstr>宋体</vt:lpstr>
      <vt:lpstr>Wingdings</vt:lpstr>
      <vt:lpstr>Gill Sans MT</vt:lpstr>
      <vt:lpstr>华文中宋</vt:lpstr>
      <vt:lpstr>Comic Sans MS</vt:lpstr>
      <vt:lpstr>Wingdings 2</vt:lpstr>
      <vt:lpstr>微软雅黑</vt:lpstr>
      <vt:lpstr>Times New Roman</vt:lpstr>
      <vt:lpstr>Calibri</vt:lpstr>
      <vt:lpstr>Arial Unicode MS</vt:lpstr>
      <vt:lpstr>Adobe 黑体 Std R</vt:lpstr>
      <vt:lpstr>黑体</vt:lpstr>
      <vt:lpstr>夏至</vt:lpstr>
      <vt:lpstr>1_夏至</vt:lpstr>
      <vt:lpstr>2_夏至</vt:lpstr>
      <vt:lpstr>3_夏至</vt:lpstr>
      <vt:lpstr>5_夏至</vt:lpstr>
      <vt:lpstr>6_夏至</vt:lpstr>
      <vt:lpstr>1_自定义设计方案</vt:lpstr>
      <vt:lpstr>夏至_5</vt:lpstr>
      <vt:lpstr>2_空白设计模板</vt:lpstr>
      <vt:lpstr>校园情怀</vt:lpstr>
      <vt:lpstr>校园情怀项目文本提交要求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美丽校园策划书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后记</vt:lpstr>
      <vt:lpstr>后记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作业布置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shiqi</cp:lastModifiedBy>
  <cp:revision>337</cp:revision>
  <dcterms:created xsi:type="dcterms:W3CDTF">2014-04-15T12:09:00Z</dcterms:created>
  <dcterms:modified xsi:type="dcterms:W3CDTF">2025-12-09T11:23:52Z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2052-12.1.0.24034</vt:lpwstr>
  </property>
  <property fmtid="{D5CDD505-2E9C-101B-9397-08002B2CF9AE}" pid="4" name="ICV">
    <vt:lpwstr>088CCAC6533F4B5DAEB2EEB6B787CD33</vt:lpwstr>
  </property>
  <property fmtid="{D5CDD505-2E9C-101B-9397-08002B2CF9AE}" pid="5" name="commondata">
    <vt:lpwstr>eyJoZGlkIjoiZjVhNGJiMWVmZTg4ZjFhYWZhYWFiMzBkODkwYWRkZmUifQ==</vt:lpwstr>
  </property>
</Properties>
</file>